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7" r:id="rId5"/>
    <p:sldId id="337" r:id="rId6"/>
    <p:sldId id="279" r:id="rId7"/>
    <p:sldId id="323" r:id="rId8"/>
    <p:sldId id="324" r:id="rId9"/>
    <p:sldId id="325" r:id="rId10"/>
    <p:sldId id="326" r:id="rId11"/>
    <p:sldId id="333" r:id="rId12"/>
    <p:sldId id="327" r:id="rId13"/>
    <p:sldId id="328" r:id="rId14"/>
    <p:sldId id="329" r:id="rId15"/>
    <p:sldId id="331" r:id="rId16"/>
    <p:sldId id="330" r:id="rId17"/>
    <p:sldId id="332" r:id="rId18"/>
    <p:sldId id="317" r:id="rId19"/>
  </p:sldIdLst>
  <p:sldSz cx="9144000" cy="6858000" type="screen4x3"/>
  <p:notesSz cx="6858000" cy="9144000"/>
  <p:defaultTextStyle>
    <a:lvl1pPr defTabSz="457200">
      <a:defRPr>
        <a:latin typeface="Calibri"/>
        <a:ea typeface="Calibri"/>
        <a:cs typeface="Calibri"/>
        <a:sym typeface="Calibri"/>
      </a:defRPr>
    </a:lvl1pPr>
    <a:lvl2pPr indent="457200" defTabSz="457200">
      <a:defRPr>
        <a:latin typeface="Calibri"/>
        <a:ea typeface="Calibri"/>
        <a:cs typeface="Calibri"/>
        <a:sym typeface="Calibri"/>
      </a:defRPr>
    </a:lvl2pPr>
    <a:lvl3pPr indent="914400" defTabSz="457200">
      <a:defRPr>
        <a:latin typeface="Calibri"/>
        <a:ea typeface="Calibri"/>
        <a:cs typeface="Calibri"/>
        <a:sym typeface="Calibri"/>
      </a:defRPr>
    </a:lvl3pPr>
    <a:lvl4pPr indent="1371600" defTabSz="457200">
      <a:defRPr>
        <a:latin typeface="Calibri"/>
        <a:ea typeface="Calibri"/>
        <a:cs typeface="Calibri"/>
        <a:sym typeface="Calibri"/>
      </a:defRPr>
    </a:lvl4pPr>
    <a:lvl5pPr indent="1828800" defTabSz="457200">
      <a:defRPr>
        <a:latin typeface="Calibri"/>
        <a:ea typeface="Calibri"/>
        <a:cs typeface="Calibri"/>
        <a:sym typeface="Calibri"/>
      </a:defRPr>
    </a:lvl5pPr>
    <a:lvl6pPr indent="2286000" defTabSz="457200">
      <a:defRPr>
        <a:latin typeface="Calibri"/>
        <a:ea typeface="Calibri"/>
        <a:cs typeface="Calibri"/>
        <a:sym typeface="Calibri"/>
      </a:defRPr>
    </a:lvl6pPr>
    <a:lvl7pPr indent="2743200" defTabSz="457200">
      <a:defRPr>
        <a:latin typeface="Calibri"/>
        <a:ea typeface="Calibri"/>
        <a:cs typeface="Calibri"/>
        <a:sym typeface="Calibri"/>
      </a:defRPr>
    </a:lvl7pPr>
    <a:lvl8pPr indent="3200400" defTabSz="457200">
      <a:defRPr>
        <a:latin typeface="Calibri"/>
        <a:ea typeface="Calibri"/>
        <a:cs typeface="Calibri"/>
        <a:sym typeface="Calibri"/>
      </a:defRPr>
    </a:lvl8pPr>
    <a:lvl9pPr indent="3657600" defTabSz="457200">
      <a:defRPr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4CB2"/>
    <a:srgbClr val="8DD618"/>
    <a:srgbClr val="FFA424"/>
    <a:srgbClr val="5B8C0F"/>
    <a:srgbClr val="FFED18"/>
    <a:srgbClr val="FF6714"/>
    <a:srgbClr val="FFFD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F949A8-AAE3-9649-B7CE-07105931B9F9}" v="28" dt="2022-05-09T10:04:12.045"/>
    <p1510:client id="{2F599C69-065B-865B-1106-0F93C350F33C}" v="17" dt="2022-05-08T14:27:53.911"/>
    <p1510:client id="{780262F9-C3C9-53A4-C907-AAE12F2BB9E7}" v="88" dt="2022-05-09T13:35:35.389"/>
    <p1510:client id="{AA22B4B9-E77D-2FE3-6182-753D9E3F9615}" v="1" dt="2022-05-10T06:26:45.503"/>
    <p1510:client id="{B8849A00-109E-9D79-2DFE-42B20AFAF341}" v="629" dt="2022-05-09T09:30:34.116"/>
    <p1510:client id="{D12D3CAD-D330-F9FA-806C-E3DD98CBA01F}" v="1" dt="2022-05-08T12:56:59.75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>
      <p:cViewPr varScale="1">
        <p:scale>
          <a:sx n="108" d="100"/>
          <a:sy n="108" d="100"/>
        </p:scale>
        <p:origin x="1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9394706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56047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Titeltext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Textebene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Textebene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Textebene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Textebene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Textebene 5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Titeltext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Textebene 1</a:t>
            </a:r>
          </a:p>
          <a:p>
            <a:pPr lvl="1">
              <a:defRPr sz="1800"/>
            </a:pPr>
            <a:r>
              <a:rPr sz="2800"/>
              <a:t>Textebene 2</a:t>
            </a:r>
          </a:p>
          <a:p>
            <a:pPr lvl="2">
              <a:defRPr sz="1800"/>
            </a:pPr>
            <a:r>
              <a:rPr sz="2800"/>
              <a:t>Textebene 3</a:t>
            </a:r>
          </a:p>
          <a:p>
            <a:pPr lvl="3">
              <a:defRPr sz="1800"/>
            </a:pPr>
            <a:r>
              <a:rPr sz="2800"/>
              <a:t>Textebene 4</a:t>
            </a:r>
          </a:p>
          <a:p>
            <a:pPr lvl="4">
              <a:defRPr sz="1800"/>
            </a:pPr>
            <a:r>
              <a:rPr sz="2800"/>
              <a:t>Textebene 5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Titeltext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Textebene 1</a:t>
            </a:r>
          </a:p>
          <a:p>
            <a:pPr lvl="1">
              <a:defRPr sz="1800" b="0"/>
            </a:pPr>
            <a:r>
              <a:rPr sz="2400" b="1"/>
              <a:t>Textebene 2</a:t>
            </a:r>
          </a:p>
          <a:p>
            <a:pPr lvl="2">
              <a:defRPr sz="1800" b="0"/>
            </a:pPr>
            <a:r>
              <a:rPr sz="2400" b="1"/>
              <a:t>Textebene 3</a:t>
            </a:r>
          </a:p>
          <a:p>
            <a:pPr lvl="3">
              <a:defRPr sz="1800" b="0"/>
            </a:pPr>
            <a:r>
              <a:rPr sz="2400" b="1"/>
              <a:t>Textebene 4</a:t>
            </a:r>
          </a:p>
          <a:p>
            <a:pPr lvl="4">
              <a:defRPr sz="1800" b="0"/>
            </a:pPr>
            <a:r>
              <a:rPr sz="2400" b="1"/>
              <a:t>Textebene 5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Titeltext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Titeltext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Textebene 1</a:t>
            </a:r>
          </a:p>
          <a:p>
            <a:pPr lvl="1">
              <a:defRPr sz="1800"/>
            </a:pPr>
            <a:r>
              <a:rPr sz="3200"/>
              <a:t>Textebene 2</a:t>
            </a:r>
          </a:p>
          <a:p>
            <a:pPr lvl="2">
              <a:defRPr sz="1800"/>
            </a:pPr>
            <a:r>
              <a:rPr sz="3200"/>
              <a:t>Textebene 3</a:t>
            </a:r>
          </a:p>
          <a:p>
            <a:pPr lvl="3">
              <a:defRPr sz="1800"/>
            </a:pPr>
            <a:r>
              <a:rPr sz="3200"/>
              <a:t>Textebene 4</a:t>
            </a:r>
          </a:p>
          <a:p>
            <a:pPr lvl="4">
              <a:defRPr sz="1800"/>
            </a:pPr>
            <a:r>
              <a:rPr sz="3200"/>
              <a:t>Textebene 5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Titeltext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Textebene 1</a:t>
            </a:r>
          </a:p>
          <a:p>
            <a:pPr lvl="1">
              <a:defRPr sz="1800"/>
            </a:pPr>
            <a:r>
              <a:rPr sz="1400"/>
              <a:t>Textebene 2</a:t>
            </a:r>
          </a:p>
          <a:p>
            <a:pPr lvl="2">
              <a:defRPr sz="1800"/>
            </a:pPr>
            <a:r>
              <a:rPr sz="1400"/>
              <a:t>Textebene 3</a:t>
            </a:r>
          </a:p>
          <a:p>
            <a:pPr lvl="3">
              <a:defRPr sz="1800"/>
            </a:pPr>
            <a:r>
              <a:rPr sz="1400"/>
              <a:t>Textebene 4</a:t>
            </a:r>
          </a:p>
          <a:p>
            <a:pPr lvl="4">
              <a:defRPr sz="1800"/>
            </a:pPr>
            <a:r>
              <a:rPr sz="1400"/>
              <a:t>Textebene 5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Titeltext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Textebene 1</a:t>
            </a:r>
          </a:p>
          <a:p>
            <a:pPr lvl="1">
              <a:defRPr sz="1800"/>
            </a:pPr>
            <a:r>
              <a:rPr sz="3200"/>
              <a:t>Textebene 2</a:t>
            </a:r>
          </a:p>
          <a:p>
            <a:pPr lvl="2">
              <a:defRPr sz="1800"/>
            </a:pPr>
            <a:r>
              <a:rPr sz="3200"/>
              <a:t>Textebene 3</a:t>
            </a:r>
          </a:p>
          <a:p>
            <a:pPr lvl="3">
              <a:defRPr sz="1800"/>
            </a:pPr>
            <a:r>
              <a:rPr sz="3200"/>
              <a:t>Textebene 4</a:t>
            </a:r>
          </a:p>
          <a:p>
            <a:pPr lvl="4">
              <a:defRPr sz="1800"/>
            </a:pPr>
            <a:r>
              <a:rPr sz="3200"/>
              <a:t>Textebene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Titeltext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Textebene 1</a:t>
            </a:r>
          </a:p>
          <a:p>
            <a:pPr lvl="1">
              <a:defRPr sz="1800"/>
            </a:pPr>
            <a:r>
              <a:rPr sz="3200"/>
              <a:t>Textebene 2</a:t>
            </a:r>
          </a:p>
          <a:p>
            <a:pPr lvl="2">
              <a:defRPr sz="1800"/>
            </a:pPr>
            <a:r>
              <a:rPr sz="3200"/>
              <a:t>Textebene 3</a:t>
            </a:r>
          </a:p>
          <a:p>
            <a:pPr lvl="3">
              <a:defRPr sz="1800"/>
            </a:pPr>
            <a:r>
              <a:rPr sz="3200"/>
              <a:t>Textebene 4</a:t>
            </a:r>
          </a:p>
          <a:p>
            <a:pPr lvl="4">
              <a:defRPr sz="1800"/>
            </a:pPr>
            <a:r>
              <a:rPr sz="3200"/>
              <a:t>Textebene 5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CC8813"/>
            </a:gs>
            <a:gs pos="45000">
              <a:srgbClr val="E5CB2F"/>
            </a:gs>
          </a:gsLst>
          <a:path path="rect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/>
            </a:pPr>
            <a:r>
              <a:rPr sz="4400"/>
              <a:t>Titeltext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3200"/>
              <a:t>Textebene 1</a:t>
            </a:r>
          </a:p>
          <a:p>
            <a:pPr lvl="1">
              <a:defRPr sz="1800"/>
            </a:pPr>
            <a:r>
              <a:rPr sz="3200"/>
              <a:t>Textebene 2</a:t>
            </a:r>
          </a:p>
          <a:p>
            <a:pPr lvl="2">
              <a:defRPr sz="1800"/>
            </a:pPr>
            <a:r>
              <a:rPr sz="3200"/>
              <a:t>Textebene 3</a:t>
            </a:r>
          </a:p>
          <a:p>
            <a:pPr lvl="3">
              <a:defRPr sz="1800"/>
            </a:pPr>
            <a:r>
              <a:rPr sz="3200"/>
              <a:t>Textebene 4</a:t>
            </a:r>
          </a:p>
          <a:p>
            <a:pPr lvl="4">
              <a:defRPr sz="1800"/>
            </a:pPr>
            <a:r>
              <a:rPr sz="3200"/>
              <a:t>Textebene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  <p:sldLayoutId id="2147483657" r:id="rId6"/>
    <p:sldLayoutId id="2147483658" r:id="rId7"/>
    <p:sldLayoutId id="2147483659" r:id="rId8"/>
  </p:sldLayoutIdLst>
  <p:transition spd="med"/>
  <p:txStyles>
    <p:titleStyle>
      <a:lvl1pPr algn="ctr" defTabSz="457200">
        <a:defRPr sz="4400">
          <a:latin typeface="Calibri"/>
          <a:ea typeface="Calibri"/>
          <a:cs typeface="Calibri"/>
          <a:sym typeface="Calibri"/>
        </a:defRPr>
      </a:lvl1pPr>
      <a:lvl2pPr algn="ctr" defTabSz="457200">
        <a:defRPr sz="4400">
          <a:latin typeface="Calibri"/>
          <a:ea typeface="Calibri"/>
          <a:cs typeface="Calibri"/>
          <a:sym typeface="Calibri"/>
        </a:defRPr>
      </a:lvl2pPr>
      <a:lvl3pPr algn="ctr" defTabSz="457200">
        <a:defRPr sz="4400">
          <a:latin typeface="Calibri"/>
          <a:ea typeface="Calibri"/>
          <a:cs typeface="Calibri"/>
          <a:sym typeface="Calibri"/>
        </a:defRPr>
      </a:lvl3pPr>
      <a:lvl4pPr algn="ctr" defTabSz="457200">
        <a:defRPr sz="4400">
          <a:latin typeface="Calibri"/>
          <a:ea typeface="Calibri"/>
          <a:cs typeface="Calibri"/>
          <a:sym typeface="Calibri"/>
        </a:defRPr>
      </a:lvl4pPr>
      <a:lvl5pPr algn="ctr" defTabSz="457200">
        <a:defRPr sz="4400">
          <a:latin typeface="Calibri"/>
          <a:ea typeface="Calibri"/>
          <a:cs typeface="Calibri"/>
          <a:sym typeface="Calibri"/>
        </a:defRPr>
      </a:lvl5pPr>
      <a:lvl6pPr algn="ctr" defTabSz="457200">
        <a:defRPr sz="4400">
          <a:latin typeface="Calibri"/>
          <a:ea typeface="Calibri"/>
          <a:cs typeface="Calibri"/>
          <a:sym typeface="Calibri"/>
        </a:defRPr>
      </a:lvl6pPr>
      <a:lvl7pPr algn="ctr" defTabSz="457200">
        <a:defRPr sz="4400">
          <a:latin typeface="Calibri"/>
          <a:ea typeface="Calibri"/>
          <a:cs typeface="Calibri"/>
          <a:sym typeface="Calibri"/>
        </a:defRPr>
      </a:lvl7pPr>
      <a:lvl8pPr algn="ctr" defTabSz="457200">
        <a:defRPr sz="4400">
          <a:latin typeface="Calibri"/>
          <a:ea typeface="Calibri"/>
          <a:cs typeface="Calibri"/>
          <a:sym typeface="Calibri"/>
        </a:defRPr>
      </a:lvl8pPr>
      <a:lvl9pPr algn="ctr" defTabSz="457200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 defTabSz="45720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 defTabSz="45720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 defTabSz="45720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" y="0"/>
            <a:ext cx="9144000" cy="1325177"/>
          </a:xfrm>
          <a:prstGeom prst="rect">
            <a:avLst/>
          </a:prstGeom>
        </p:spPr>
      </p:pic>
      <p:pic>
        <p:nvPicPr>
          <p:cNvPr id="13" name="image2.png" descr="primarschule-otelfingen.png"/>
          <p:cNvPicPr/>
          <p:nvPr/>
        </p:nvPicPr>
        <p:blipFill rotWithShape="1">
          <a:blip r:embed="rId3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E8CCE93-1813-0C42-B40D-443930460351}"/>
              </a:ext>
            </a:extLst>
          </p:cNvPr>
          <p:cNvSpPr txBox="1"/>
          <p:nvPr/>
        </p:nvSpPr>
        <p:spPr>
          <a:xfrm>
            <a:off x="1051560" y="2251608"/>
            <a:ext cx="5966460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4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Herzlich willkommen…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7ED1682-9DD6-A4D9-D003-E4B23128031B}"/>
              </a:ext>
            </a:extLst>
          </p:cNvPr>
          <p:cNvSpPr txBox="1"/>
          <p:nvPr/>
        </p:nvSpPr>
        <p:spPr>
          <a:xfrm>
            <a:off x="1051560" y="1787107"/>
            <a:ext cx="596646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Tagesstruktur an der Primarschule Otelfingen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205B1F2-9441-0AF2-A707-83B8E0073F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181"/>
          <a:stretch/>
        </p:blipFill>
        <p:spPr>
          <a:xfrm>
            <a:off x="7229689" y="3170698"/>
            <a:ext cx="1743075" cy="161962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D4D8EE2-03DE-BEA6-5474-EAA78BBC3D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29" r="529" b="14065"/>
          <a:stretch/>
        </p:blipFill>
        <p:spPr>
          <a:xfrm>
            <a:off x="5590093" y="5293528"/>
            <a:ext cx="1429004" cy="145903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8D0CE9B-D533-9570-7081-34AD10247C6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129" b="13760"/>
          <a:stretch/>
        </p:blipFill>
        <p:spPr>
          <a:xfrm>
            <a:off x="7230426" y="4933142"/>
            <a:ext cx="1809750" cy="181860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AAF8657-0DB3-81C5-7BA9-5714E67627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3338" y="3737978"/>
            <a:ext cx="1975759" cy="142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1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" y="0"/>
            <a:ext cx="9144000" cy="1325177"/>
          </a:xfrm>
          <a:prstGeom prst="rect">
            <a:avLst/>
          </a:prstGeom>
        </p:spPr>
      </p:pic>
      <p:pic>
        <p:nvPicPr>
          <p:cNvPr id="13" name="image2.png" descr="primarschule-otelfingen.png"/>
          <p:cNvPicPr/>
          <p:nvPr/>
        </p:nvPicPr>
        <p:blipFill rotWithShape="1">
          <a:blip r:embed="rId3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16780F23-642B-022B-075B-D5501E4A148C}"/>
              </a:ext>
            </a:extLst>
          </p:cNvPr>
          <p:cNvGrpSpPr/>
          <p:nvPr/>
        </p:nvGrpSpPr>
        <p:grpSpPr>
          <a:xfrm>
            <a:off x="1179095" y="2550695"/>
            <a:ext cx="6990612" cy="2894229"/>
            <a:chOff x="974293" y="2524191"/>
            <a:chExt cx="7195414" cy="2920733"/>
          </a:xfrm>
        </p:grpSpPr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87ED1682-9DD6-A4D9-D003-E4B23128031B}"/>
                </a:ext>
              </a:extLst>
            </p:cNvPr>
            <p:cNvSpPr txBox="1"/>
            <p:nvPr/>
          </p:nvSpPr>
          <p:spPr>
            <a:xfrm>
              <a:off x="3327265" y="3522540"/>
              <a:ext cx="2745003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l" rtl="0" latinLnBrk="1" hangingPunct="0"/>
              <a:r>
                <a:rPr kumimoji="0" lang="de-DE" sz="2400" b="0" i="0" u="none" strike="noStrike" cap="none" spc="0" normalizeH="0" baseline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rPr>
                <a:t>Schüler:innen</a:t>
              </a:r>
              <a:r>
                <a:rPr lang="de-DE" sz="2400" err="1">
                  <a:solidFill>
                    <a:srgbClr val="000000"/>
                  </a:solidFill>
                </a:rPr>
                <a:t>hort</a:t>
              </a:r>
              <a:r>
                <a:rPr lang="de-DE" sz="2400">
                  <a:solidFill>
                    <a:srgbClr val="000000"/>
                  </a:solidFill>
                </a:rPr>
                <a:t>   </a:t>
              </a:r>
              <a:endParaRPr kumimoji="0" lang="de-DE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017A57C5-9FF7-9A0D-F31F-FAD9019F1CF5}"/>
                </a:ext>
              </a:extLst>
            </p:cNvPr>
            <p:cNvGrpSpPr/>
            <p:nvPr/>
          </p:nvGrpSpPr>
          <p:grpSpPr>
            <a:xfrm>
              <a:off x="974293" y="2524191"/>
              <a:ext cx="7195414" cy="2920733"/>
              <a:chOff x="1130439" y="2649888"/>
              <a:chExt cx="7051764" cy="2959977"/>
            </a:xfrm>
          </p:grpSpPr>
          <p:sp>
            <p:nvSpPr>
              <p:cNvPr id="2" name="Sprechblase: oval 1">
                <a:extLst>
                  <a:ext uri="{FF2B5EF4-FFF2-40B4-BE49-F238E27FC236}">
                    <a16:creationId xmlns:a16="http://schemas.microsoft.com/office/drawing/2014/main" id="{AA4D9033-1C34-6F7B-C78B-B2A2175F63E1}"/>
                  </a:ext>
                </a:extLst>
              </p:cNvPr>
              <p:cNvSpPr/>
              <p:nvPr/>
            </p:nvSpPr>
            <p:spPr>
              <a:xfrm>
                <a:off x="1261445" y="3001637"/>
                <a:ext cx="1027522" cy="519348"/>
              </a:xfrm>
              <a:prstGeom prst="wedgeEllipseCallout">
                <a:avLst>
                  <a:gd name="adj1" fmla="val 39717"/>
                  <a:gd name="adj2" fmla="val 89727"/>
                </a:avLst>
              </a:prstGeom>
              <a:solidFill>
                <a:srgbClr val="FFFFFF"/>
              </a:solidFill>
              <a:ln w="25400" cap="flat">
                <a:solidFill>
                  <a:srgbClr val="5B4CB2"/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algn="l" rtl="0" latinLnBrk="1" hangingPunct="0"/>
                <a:r>
                  <a:rPr lang="de-CH">
                    <a:solidFill>
                      <a:srgbClr val="000000"/>
                    </a:solidFill>
                  </a:rPr>
                  <a:t>Spass</a:t>
                </a:r>
                <a:endParaRPr lang="de-CH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4" name="Sprechblase: oval 13">
                <a:extLst>
                  <a:ext uri="{FF2B5EF4-FFF2-40B4-BE49-F238E27FC236}">
                    <a16:creationId xmlns:a16="http://schemas.microsoft.com/office/drawing/2014/main" id="{6114DDC7-E936-F008-CB50-E8C3FA0C0898}"/>
                  </a:ext>
                </a:extLst>
              </p:cNvPr>
              <p:cNvSpPr/>
              <p:nvPr/>
            </p:nvSpPr>
            <p:spPr>
              <a:xfrm>
                <a:off x="1130439" y="3839703"/>
                <a:ext cx="1527743" cy="519348"/>
              </a:xfrm>
              <a:prstGeom prst="wedgeEllipseCallout">
                <a:avLst>
                  <a:gd name="adj1" fmla="val 98102"/>
                  <a:gd name="adj2" fmla="val -42777"/>
                </a:avLst>
              </a:prstGeom>
              <a:solidFill>
                <a:srgbClr val="FFFFFF"/>
              </a:solidFill>
              <a:ln w="25400" cap="flat">
                <a:solidFill>
                  <a:srgbClr val="5B4CB2"/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de-CH">
                    <a:solidFill>
                      <a:srgbClr val="000000"/>
                    </a:solidFill>
                  </a:rPr>
                  <a:t>Bewegung</a:t>
                </a:r>
                <a:endParaRPr kumimoji="0" lang="de-CH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Sprechblase: oval 15">
                <a:extLst>
                  <a:ext uri="{FF2B5EF4-FFF2-40B4-BE49-F238E27FC236}">
                    <a16:creationId xmlns:a16="http://schemas.microsoft.com/office/drawing/2014/main" id="{727FF99E-5656-DBBC-275F-EDBA95A3B653}"/>
                  </a:ext>
                </a:extLst>
              </p:cNvPr>
              <p:cNvSpPr/>
              <p:nvPr/>
            </p:nvSpPr>
            <p:spPr>
              <a:xfrm>
                <a:off x="5439462" y="4432735"/>
                <a:ext cx="2247808" cy="519348"/>
              </a:xfrm>
              <a:prstGeom prst="wedgeEllipseCallout">
                <a:avLst>
                  <a:gd name="adj1" fmla="val -31301"/>
                  <a:gd name="adj2" fmla="val -149869"/>
                </a:avLst>
              </a:prstGeom>
              <a:solidFill>
                <a:srgbClr val="FFFFFF"/>
              </a:solidFill>
              <a:ln w="25400" cap="flat">
                <a:solidFill>
                  <a:srgbClr val="5B4CB2"/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CH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rPr>
                  <a:t>Hausaufgaben</a:t>
                </a:r>
              </a:p>
            </p:txBody>
          </p:sp>
          <p:sp>
            <p:nvSpPr>
              <p:cNvPr id="17" name="Sprechblase: oval 16">
                <a:extLst>
                  <a:ext uri="{FF2B5EF4-FFF2-40B4-BE49-F238E27FC236}">
                    <a16:creationId xmlns:a16="http://schemas.microsoft.com/office/drawing/2014/main" id="{5C100720-72B8-1A6C-3B37-ECC5443237C7}"/>
                  </a:ext>
                </a:extLst>
              </p:cNvPr>
              <p:cNvSpPr/>
              <p:nvPr/>
            </p:nvSpPr>
            <p:spPr>
              <a:xfrm>
                <a:off x="5284278" y="2845975"/>
                <a:ext cx="2071236" cy="519348"/>
              </a:xfrm>
              <a:prstGeom prst="wedgeEllipseCallout">
                <a:avLst>
                  <a:gd name="adj1" fmla="val -25976"/>
                  <a:gd name="adj2" fmla="val 109693"/>
                </a:avLst>
              </a:prstGeom>
              <a:solidFill>
                <a:srgbClr val="FFFFFF"/>
              </a:solidFill>
              <a:ln w="25400" cap="flat">
                <a:solidFill>
                  <a:srgbClr val="5B4CB2"/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de-CH">
                    <a:solidFill>
                      <a:srgbClr val="000000"/>
                    </a:solidFill>
                  </a:rPr>
                  <a:t>Begegnungen</a:t>
                </a:r>
                <a:endParaRPr kumimoji="0" lang="de-CH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Sprechblase: oval 17">
                <a:extLst>
                  <a:ext uri="{FF2B5EF4-FFF2-40B4-BE49-F238E27FC236}">
                    <a16:creationId xmlns:a16="http://schemas.microsoft.com/office/drawing/2014/main" id="{A03749FA-756F-C986-C8CF-730645AB6647}"/>
                  </a:ext>
                </a:extLst>
              </p:cNvPr>
              <p:cNvSpPr/>
              <p:nvPr/>
            </p:nvSpPr>
            <p:spPr>
              <a:xfrm>
                <a:off x="2242520" y="4480460"/>
                <a:ext cx="1312198" cy="519348"/>
              </a:xfrm>
              <a:prstGeom prst="wedgeEllipseCallout">
                <a:avLst>
                  <a:gd name="adj1" fmla="val 45222"/>
                  <a:gd name="adj2" fmla="val -111752"/>
                </a:avLst>
              </a:prstGeom>
              <a:solidFill>
                <a:srgbClr val="FFFFFF"/>
              </a:solidFill>
              <a:ln w="25400" cap="flat">
                <a:solidFill>
                  <a:srgbClr val="5B4CB2"/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de-CH">
                    <a:solidFill>
                      <a:srgbClr val="000000"/>
                    </a:solidFill>
                  </a:rPr>
                  <a:t>st</a:t>
                </a:r>
                <a:r>
                  <a:rPr kumimoji="0" lang="de-CH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rPr>
                  <a:t>reiten</a:t>
                </a:r>
              </a:p>
            </p:txBody>
          </p:sp>
          <p:sp>
            <p:nvSpPr>
              <p:cNvPr id="19" name="Sprechblase: oval 18">
                <a:extLst>
                  <a:ext uri="{FF2B5EF4-FFF2-40B4-BE49-F238E27FC236}">
                    <a16:creationId xmlns:a16="http://schemas.microsoft.com/office/drawing/2014/main" id="{36927AA2-E6A0-AD0A-E36B-7FF1B582F7EC}"/>
                  </a:ext>
                </a:extLst>
              </p:cNvPr>
              <p:cNvSpPr/>
              <p:nvPr/>
            </p:nvSpPr>
            <p:spPr>
              <a:xfrm>
                <a:off x="2349223" y="2910459"/>
                <a:ext cx="1312198" cy="519348"/>
              </a:xfrm>
              <a:prstGeom prst="wedgeEllipseCallout">
                <a:avLst>
                  <a:gd name="adj1" fmla="val 39717"/>
                  <a:gd name="adj2" fmla="val 89727"/>
                </a:avLst>
              </a:prstGeom>
              <a:solidFill>
                <a:srgbClr val="FFFFFF"/>
              </a:solidFill>
              <a:ln w="25400" cap="flat">
                <a:solidFill>
                  <a:srgbClr val="5B4CB2"/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de-CH">
                    <a:solidFill>
                      <a:srgbClr val="000000"/>
                    </a:solidFill>
                  </a:rPr>
                  <a:t>trösten</a:t>
                </a:r>
                <a:endParaRPr kumimoji="0" lang="de-CH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Sprechblase: oval 19">
                <a:extLst>
                  <a:ext uri="{FF2B5EF4-FFF2-40B4-BE49-F238E27FC236}">
                    <a16:creationId xmlns:a16="http://schemas.microsoft.com/office/drawing/2014/main" id="{B65B08E0-8A63-7ABD-DEC8-02E065A90582}"/>
                  </a:ext>
                </a:extLst>
              </p:cNvPr>
              <p:cNvSpPr/>
              <p:nvPr/>
            </p:nvSpPr>
            <p:spPr>
              <a:xfrm>
                <a:off x="6434018" y="3546442"/>
                <a:ext cx="1748185" cy="519348"/>
              </a:xfrm>
              <a:prstGeom prst="wedgeEllipseCallout">
                <a:avLst>
                  <a:gd name="adj1" fmla="val -78375"/>
                  <a:gd name="adj2" fmla="val 11677"/>
                </a:avLst>
              </a:prstGeom>
              <a:solidFill>
                <a:srgbClr val="FFFFFF"/>
              </a:solidFill>
              <a:ln w="25400" cap="flat">
                <a:solidFill>
                  <a:srgbClr val="5B4CB2"/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de-CH">
                    <a:solidFill>
                      <a:srgbClr val="000000"/>
                    </a:solidFill>
                  </a:rPr>
                  <a:t>k</a:t>
                </a:r>
                <a:r>
                  <a:rPr kumimoji="0" lang="de-CH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rPr>
                  <a:t>reativ sein</a:t>
                </a:r>
              </a:p>
            </p:txBody>
          </p:sp>
          <p:sp>
            <p:nvSpPr>
              <p:cNvPr id="21" name="Sprechblase: oval 20">
                <a:extLst>
                  <a:ext uri="{FF2B5EF4-FFF2-40B4-BE49-F238E27FC236}">
                    <a16:creationId xmlns:a16="http://schemas.microsoft.com/office/drawing/2014/main" id="{0D3AD010-2B2C-48B5-A58D-45FED6F665A6}"/>
                  </a:ext>
                </a:extLst>
              </p:cNvPr>
              <p:cNvSpPr/>
              <p:nvPr/>
            </p:nvSpPr>
            <p:spPr>
              <a:xfrm>
                <a:off x="3754686" y="4432690"/>
                <a:ext cx="1312198" cy="519348"/>
              </a:xfrm>
              <a:prstGeom prst="wedgeEllipseCallout">
                <a:avLst>
                  <a:gd name="adj1" fmla="val 15292"/>
                  <a:gd name="adj2" fmla="val -117197"/>
                </a:avLst>
              </a:prstGeom>
              <a:solidFill>
                <a:srgbClr val="FFFFFF"/>
              </a:solidFill>
              <a:ln w="25400" cap="flat">
                <a:solidFill>
                  <a:srgbClr val="5B4CB2"/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de-CH">
                    <a:solidFill>
                      <a:srgbClr val="000000"/>
                    </a:solidFill>
                  </a:rPr>
                  <a:t>Ausflüge</a:t>
                </a:r>
                <a:endParaRPr kumimoji="0" lang="de-CH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Sprechblase: oval 21">
                <a:extLst>
                  <a:ext uri="{FF2B5EF4-FFF2-40B4-BE49-F238E27FC236}">
                    <a16:creationId xmlns:a16="http://schemas.microsoft.com/office/drawing/2014/main" id="{CBC3937B-CC1C-D26D-088F-5AE5EDE825CD}"/>
                  </a:ext>
                </a:extLst>
              </p:cNvPr>
              <p:cNvSpPr/>
              <p:nvPr/>
            </p:nvSpPr>
            <p:spPr>
              <a:xfrm>
                <a:off x="2540971" y="5090517"/>
                <a:ext cx="1704548" cy="519348"/>
              </a:xfrm>
              <a:prstGeom prst="wedgeEllipseCallout">
                <a:avLst>
                  <a:gd name="adj1" fmla="val 17595"/>
                  <a:gd name="adj2" fmla="val -153500"/>
                </a:avLst>
              </a:prstGeom>
              <a:solidFill>
                <a:srgbClr val="FFFFFF"/>
              </a:solidFill>
              <a:ln w="25400" cap="flat">
                <a:solidFill>
                  <a:srgbClr val="5B4CB2"/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de-CH">
                    <a:solidFill>
                      <a:srgbClr val="000000"/>
                    </a:solidFill>
                  </a:rPr>
                  <a:t>Leseecke</a:t>
                </a:r>
                <a:endParaRPr kumimoji="0" lang="de-CH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Sprechblase: oval 22">
                <a:extLst>
                  <a:ext uri="{FF2B5EF4-FFF2-40B4-BE49-F238E27FC236}">
                    <a16:creationId xmlns:a16="http://schemas.microsoft.com/office/drawing/2014/main" id="{D8054C3D-1E8E-E33C-347A-77E62BC499B1}"/>
                  </a:ext>
                </a:extLst>
              </p:cNvPr>
              <p:cNvSpPr/>
              <p:nvPr/>
            </p:nvSpPr>
            <p:spPr>
              <a:xfrm>
                <a:off x="3608043" y="2649888"/>
                <a:ext cx="1825823" cy="519348"/>
              </a:xfrm>
              <a:prstGeom prst="wedgeEllipseCallout">
                <a:avLst>
                  <a:gd name="adj1" fmla="val -23272"/>
                  <a:gd name="adj2" fmla="val 127845"/>
                </a:avLst>
              </a:prstGeom>
              <a:solidFill>
                <a:srgbClr val="FFFFFF"/>
              </a:solidFill>
              <a:ln w="25400" cap="flat">
                <a:solidFill>
                  <a:srgbClr val="5B4CB2"/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de-CH">
                    <a:solidFill>
                      <a:srgbClr val="000000"/>
                    </a:solidFill>
                  </a:rPr>
                  <a:t>Mittagessen</a:t>
                </a:r>
                <a:endParaRPr kumimoji="0" lang="de-CH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Sprechblase: oval 23">
                <a:extLst>
                  <a:ext uri="{FF2B5EF4-FFF2-40B4-BE49-F238E27FC236}">
                    <a16:creationId xmlns:a16="http://schemas.microsoft.com/office/drawing/2014/main" id="{A3BAC92E-E73D-C4E1-08B4-B1DC685989D2}"/>
                  </a:ext>
                </a:extLst>
              </p:cNvPr>
              <p:cNvSpPr/>
              <p:nvPr/>
            </p:nvSpPr>
            <p:spPr>
              <a:xfrm>
                <a:off x="4519973" y="5053628"/>
                <a:ext cx="1312198" cy="519348"/>
              </a:xfrm>
              <a:prstGeom prst="wedgeEllipseCallout">
                <a:avLst>
                  <a:gd name="adj1" fmla="val 924"/>
                  <a:gd name="adj2" fmla="val -122642"/>
                </a:avLst>
              </a:prstGeom>
              <a:solidFill>
                <a:srgbClr val="FFFFFF"/>
              </a:solidFill>
              <a:ln w="25400" cap="flat">
                <a:solidFill>
                  <a:srgbClr val="5B4CB2"/>
                </a:solidFill>
                <a:prstDash val="solid"/>
                <a:beve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CH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rPr>
                  <a:t>backen</a:t>
                </a:r>
              </a:p>
            </p:txBody>
          </p:sp>
        </p:grpSp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A63E01F7-FA8E-6E5D-5B8F-DFCAB690CDD0}"/>
              </a:ext>
            </a:extLst>
          </p:cNvPr>
          <p:cNvGrpSpPr/>
          <p:nvPr/>
        </p:nvGrpSpPr>
        <p:grpSpPr>
          <a:xfrm>
            <a:off x="284646" y="1628582"/>
            <a:ext cx="8556572" cy="4119089"/>
            <a:chOff x="284646" y="1628582"/>
            <a:chExt cx="8556572" cy="4119089"/>
          </a:xfrm>
        </p:grpSpPr>
        <p:sp>
          <p:nvSpPr>
            <p:cNvPr id="7" name="Abgerundetes Rechteck 6">
              <a:extLst>
                <a:ext uri="{FF2B5EF4-FFF2-40B4-BE49-F238E27FC236}">
                  <a16:creationId xmlns:a16="http://schemas.microsoft.com/office/drawing/2014/main" id="{81FC0C76-990F-394B-CB16-ECF920E2E1F4}"/>
                </a:ext>
              </a:extLst>
            </p:cNvPr>
            <p:cNvSpPr/>
            <p:nvPr/>
          </p:nvSpPr>
          <p:spPr>
            <a:xfrm>
              <a:off x="2719767" y="1628582"/>
              <a:ext cx="2121636" cy="715087"/>
            </a:xfrm>
            <a:prstGeom prst="roundRect">
              <a:avLst/>
            </a:prstGeom>
            <a:solidFill>
              <a:srgbClr val="FFFFFF"/>
            </a:solidFill>
            <a:ln w="25400" cap="flat">
              <a:solidFill>
                <a:srgbClr val="4F81BD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l" rtl="0" latinLnBrk="1" hangingPunct="0"/>
              <a:r>
                <a:rPr lang="de-CH">
                  <a:solidFill>
                    <a:schemeClr val="accent6">
                      <a:lumMod val="75000"/>
                    </a:schemeClr>
                  </a:solidFill>
                </a:rPr>
                <a:t>Interesse </a:t>
              </a:r>
            </a:p>
            <a:p>
              <a:pPr algn="l" rtl="0" latinLnBrk="1" hangingPunct="0"/>
              <a:r>
                <a:rPr lang="de-CH">
                  <a:solidFill>
                    <a:schemeClr val="accent6">
                      <a:lumMod val="75000"/>
                    </a:schemeClr>
                  </a:solidFill>
                </a:rPr>
                <a:t>der Kinder sehen</a:t>
              </a:r>
            </a:p>
          </p:txBody>
        </p:sp>
        <p:sp>
          <p:nvSpPr>
            <p:cNvPr id="25" name="Abgerundetes Rechteck 24">
              <a:extLst>
                <a:ext uri="{FF2B5EF4-FFF2-40B4-BE49-F238E27FC236}">
                  <a16:creationId xmlns:a16="http://schemas.microsoft.com/office/drawing/2014/main" id="{13D41764-1485-0964-EC3C-5E8A2BB1F3E7}"/>
                </a:ext>
              </a:extLst>
            </p:cNvPr>
            <p:cNvSpPr/>
            <p:nvPr/>
          </p:nvSpPr>
          <p:spPr>
            <a:xfrm>
              <a:off x="6719582" y="2278332"/>
              <a:ext cx="2121636" cy="408620"/>
            </a:xfrm>
            <a:prstGeom prst="roundRect">
              <a:avLst/>
            </a:prstGeom>
            <a:solidFill>
              <a:srgbClr val="FFFFFF"/>
            </a:solidFill>
            <a:ln w="25400" cap="flat">
              <a:solidFill>
                <a:srgbClr val="4F81BD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l" rtl="0" latinLnBrk="1" hangingPunct="0"/>
              <a:r>
                <a:rPr lang="de-CH">
                  <a:solidFill>
                    <a:schemeClr val="accent6">
                      <a:lumMod val="75000"/>
                    </a:schemeClr>
                  </a:solidFill>
                </a:rPr>
                <a:t>Beziehungen stärken</a:t>
              </a:r>
            </a:p>
          </p:txBody>
        </p:sp>
        <p:sp>
          <p:nvSpPr>
            <p:cNvPr id="26" name="Abgerundetes Rechteck 25">
              <a:extLst>
                <a:ext uri="{FF2B5EF4-FFF2-40B4-BE49-F238E27FC236}">
                  <a16:creationId xmlns:a16="http://schemas.microsoft.com/office/drawing/2014/main" id="{7F2C0F83-5F6B-803A-A86F-4F48374F0D8F}"/>
                </a:ext>
              </a:extLst>
            </p:cNvPr>
            <p:cNvSpPr/>
            <p:nvPr/>
          </p:nvSpPr>
          <p:spPr>
            <a:xfrm>
              <a:off x="455321" y="2330192"/>
              <a:ext cx="2121636" cy="408620"/>
            </a:xfrm>
            <a:prstGeom prst="roundRect">
              <a:avLst/>
            </a:prstGeom>
            <a:solidFill>
              <a:srgbClr val="FFFFFF"/>
            </a:solidFill>
            <a:ln w="25400" cap="flat">
              <a:solidFill>
                <a:srgbClr val="4F81BD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l" rtl="0" latinLnBrk="1" hangingPunct="0"/>
              <a:r>
                <a:rPr lang="de-CH">
                  <a:solidFill>
                    <a:schemeClr val="accent6">
                      <a:lumMod val="75000"/>
                    </a:schemeClr>
                  </a:solidFill>
                </a:rPr>
                <a:t>Integration leben</a:t>
              </a:r>
            </a:p>
          </p:txBody>
        </p:sp>
        <p:sp>
          <p:nvSpPr>
            <p:cNvPr id="28" name="Abgerundetes Rechteck 27">
              <a:extLst>
                <a:ext uri="{FF2B5EF4-FFF2-40B4-BE49-F238E27FC236}">
                  <a16:creationId xmlns:a16="http://schemas.microsoft.com/office/drawing/2014/main" id="{85C307B1-822C-2833-E83F-64CDDA61A3E7}"/>
                </a:ext>
              </a:extLst>
            </p:cNvPr>
            <p:cNvSpPr/>
            <p:nvPr/>
          </p:nvSpPr>
          <p:spPr>
            <a:xfrm>
              <a:off x="5245828" y="1672180"/>
              <a:ext cx="2923879" cy="408620"/>
            </a:xfrm>
            <a:prstGeom prst="roundRect">
              <a:avLst/>
            </a:prstGeom>
            <a:solidFill>
              <a:srgbClr val="FFFFFF"/>
            </a:solidFill>
            <a:ln w="25400" cap="flat">
              <a:solidFill>
                <a:srgbClr val="4F81BD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l" rtl="0" latinLnBrk="1" hangingPunct="0"/>
              <a:r>
                <a:rPr lang="de-CH">
                  <a:solidFill>
                    <a:schemeClr val="accent6">
                      <a:lumMod val="75000"/>
                    </a:schemeClr>
                  </a:solidFill>
                </a:rPr>
                <a:t>Kompetenzen entwickeln</a:t>
              </a:r>
            </a:p>
          </p:txBody>
        </p:sp>
        <p:sp>
          <p:nvSpPr>
            <p:cNvPr id="29" name="Abgerundetes Rechteck 28">
              <a:extLst>
                <a:ext uri="{FF2B5EF4-FFF2-40B4-BE49-F238E27FC236}">
                  <a16:creationId xmlns:a16="http://schemas.microsoft.com/office/drawing/2014/main" id="{8DD01601-4A99-62D0-A36B-31CA3F736F64}"/>
                </a:ext>
              </a:extLst>
            </p:cNvPr>
            <p:cNvSpPr/>
            <p:nvPr/>
          </p:nvSpPr>
          <p:spPr>
            <a:xfrm>
              <a:off x="284646" y="4525298"/>
              <a:ext cx="1923402" cy="715087"/>
            </a:xfrm>
            <a:prstGeom prst="roundRect">
              <a:avLst/>
            </a:prstGeom>
            <a:solidFill>
              <a:srgbClr val="FFFFFF"/>
            </a:solidFill>
            <a:ln w="25400" cap="flat">
              <a:solidFill>
                <a:srgbClr val="4F81BD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l" rtl="0" latinLnBrk="1" hangingPunct="0"/>
              <a:r>
                <a:rPr lang="de-CH">
                  <a:solidFill>
                    <a:schemeClr val="accent6">
                      <a:lumMod val="75000"/>
                    </a:schemeClr>
                  </a:solidFill>
                </a:rPr>
                <a:t>Soziales</a:t>
              </a:r>
              <a:endParaRPr lang="en-US">
                <a:solidFill>
                  <a:schemeClr val="accent6">
                    <a:lumMod val="75000"/>
                  </a:schemeClr>
                </a:solidFill>
              </a:endParaRPr>
            </a:p>
            <a:p>
              <a:pPr algn="l"/>
              <a:r>
                <a:rPr lang="de-CH">
                  <a:solidFill>
                    <a:schemeClr val="accent6">
                      <a:lumMod val="75000"/>
                    </a:schemeClr>
                  </a:solidFill>
                </a:rPr>
                <a:t>Lernen fördern</a:t>
              </a:r>
            </a:p>
          </p:txBody>
        </p:sp>
        <p:sp>
          <p:nvSpPr>
            <p:cNvPr id="32" name="Abgerundetes Rechteck 31">
              <a:extLst>
                <a:ext uri="{FF2B5EF4-FFF2-40B4-BE49-F238E27FC236}">
                  <a16:creationId xmlns:a16="http://schemas.microsoft.com/office/drawing/2014/main" id="{B183E4D5-4619-A9AE-A930-2478A879650E}"/>
                </a:ext>
              </a:extLst>
            </p:cNvPr>
            <p:cNvSpPr/>
            <p:nvPr/>
          </p:nvSpPr>
          <p:spPr>
            <a:xfrm>
              <a:off x="6719582" y="5032584"/>
              <a:ext cx="1923402" cy="715087"/>
            </a:xfrm>
            <a:prstGeom prst="roundRect">
              <a:avLst/>
            </a:prstGeom>
            <a:solidFill>
              <a:srgbClr val="FFFFFF"/>
            </a:solidFill>
            <a:ln w="25400" cap="flat">
              <a:solidFill>
                <a:srgbClr val="4F81BD"/>
              </a:solidFill>
              <a:prstDash val="solid"/>
              <a:beve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l" rtl="0" latinLnBrk="1" hangingPunct="0"/>
              <a:r>
                <a:rPr lang="de-CH">
                  <a:solidFill>
                    <a:schemeClr val="accent6">
                      <a:lumMod val="75000"/>
                    </a:schemeClr>
                  </a:solidFill>
                </a:rPr>
                <a:t>Zusammenarbeit </a:t>
              </a:r>
            </a:p>
            <a:p>
              <a:pPr algn="l" rtl="0" latinLnBrk="1" hangingPunct="0"/>
              <a:r>
                <a:rPr lang="de-CH">
                  <a:solidFill>
                    <a:schemeClr val="accent6">
                      <a:lumMod val="75000"/>
                    </a:schemeClr>
                  </a:solidFill>
                </a:rPr>
                <a:t>leben</a:t>
              </a: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50952D86-AFEC-1A94-B028-CB33F2357811}"/>
                </a:ext>
              </a:extLst>
            </p:cNvPr>
            <p:cNvSpPr txBox="1"/>
            <p:nvPr/>
          </p:nvSpPr>
          <p:spPr>
            <a:xfrm>
              <a:off x="504025" y="1748129"/>
              <a:ext cx="2427916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2000">
                  <a:solidFill>
                    <a:schemeClr val="tx1"/>
                  </a:solidFill>
                </a:rPr>
                <a:t>Primarschule</a:t>
              </a:r>
            </a:p>
          </p:txBody>
        </p:sp>
      </p:grpSp>
      <p:cxnSp>
        <p:nvCxnSpPr>
          <p:cNvPr id="33" name="Gerade Verbindung 32">
            <a:extLst>
              <a:ext uri="{FF2B5EF4-FFF2-40B4-BE49-F238E27FC236}">
                <a16:creationId xmlns:a16="http://schemas.microsoft.com/office/drawing/2014/main" id="{5B73DB67-799B-CD3D-995D-1C29F8CE1887}"/>
              </a:ext>
            </a:extLst>
          </p:cNvPr>
          <p:cNvCxnSpPr>
            <a:cxnSpLocks/>
          </p:cNvCxnSpPr>
          <p:nvPr/>
        </p:nvCxnSpPr>
        <p:spPr>
          <a:xfrm flipH="1" flipV="1">
            <a:off x="8953444" y="1536653"/>
            <a:ext cx="11482" cy="4745254"/>
          </a:xfrm>
          <a:prstGeom prst="line">
            <a:avLst/>
          </a:prstGeom>
          <a:noFill/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AA068492-6D6A-4A83-BB65-B5BC74750923}"/>
              </a:ext>
            </a:extLst>
          </p:cNvPr>
          <p:cNvGrpSpPr/>
          <p:nvPr/>
        </p:nvGrpSpPr>
        <p:grpSpPr>
          <a:xfrm>
            <a:off x="179074" y="1536653"/>
            <a:ext cx="8766692" cy="4976086"/>
            <a:chOff x="179074" y="1536653"/>
            <a:chExt cx="8766692" cy="4976086"/>
          </a:xfrm>
        </p:grpSpPr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385A9689-4F0D-E856-A975-38E54B843C3A}"/>
                </a:ext>
              </a:extLst>
            </p:cNvPr>
            <p:cNvSpPr txBox="1"/>
            <p:nvPr/>
          </p:nvSpPr>
          <p:spPr>
            <a:xfrm>
              <a:off x="201467" y="6051076"/>
              <a:ext cx="8534906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rPr>
                <a:t>Lebensraum Schule </a:t>
              </a:r>
            </a:p>
          </p:txBody>
        </p:sp>
        <p:cxnSp>
          <p:nvCxnSpPr>
            <p:cNvPr id="12" name="Gerade Verbindung 11">
              <a:extLst>
                <a:ext uri="{FF2B5EF4-FFF2-40B4-BE49-F238E27FC236}">
                  <a16:creationId xmlns:a16="http://schemas.microsoft.com/office/drawing/2014/main" id="{895FFC60-D56C-EE13-CB2C-6139BD8CA0E7}"/>
                </a:ext>
              </a:extLst>
            </p:cNvPr>
            <p:cNvCxnSpPr/>
            <p:nvPr/>
          </p:nvCxnSpPr>
          <p:spPr>
            <a:xfrm>
              <a:off x="5840054" y="6281907"/>
              <a:ext cx="3105712" cy="0"/>
            </a:xfrm>
            <a:prstGeom prst="line">
              <a:avLst/>
            </a:prstGeom>
            <a:noFill/>
            <a:ln w="25400" cap="flat">
              <a:solidFill>
                <a:srgbClr val="4F81BD"/>
              </a:solidFill>
              <a:prstDash val="solid"/>
              <a:bevel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7" name="Gerade Verbindung 36">
              <a:extLst>
                <a:ext uri="{FF2B5EF4-FFF2-40B4-BE49-F238E27FC236}">
                  <a16:creationId xmlns:a16="http://schemas.microsoft.com/office/drawing/2014/main" id="{4D07BF10-A9C4-645D-2B80-557C76BC1D7A}"/>
                </a:ext>
              </a:extLst>
            </p:cNvPr>
            <p:cNvCxnSpPr>
              <a:cxnSpLocks/>
            </p:cNvCxnSpPr>
            <p:nvPr/>
          </p:nvCxnSpPr>
          <p:spPr>
            <a:xfrm>
              <a:off x="201467" y="1536653"/>
              <a:ext cx="8732226" cy="0"/>
            </a:xfrm>
            <a:prstGeom prst="line">
              <a:avLst/>
            </a:prstGeom>
            <a:noFill/>
            <a:ln w="25400" cap="flat">
              <a:solidFill>
                <a:srgbClr val="4F81BD"/>
              </a:solidFill>
              <a:prstDash val="solid"/>
              <a:bevel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9" name="Gerade Verbindung 38">
              <a:extLst>
                <a:ext uri="{FF2B5EF4-FFF2-40B4-BE49-F238E27FC236}">
                  <a16:creationId xmlns:a16="http://schemas.microsoft.com/office/drawing/2014/main" id="{E6180C93-4564-F96A-5610-B18E953B87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9074" y="1536653"/>
              <a:ext cx="11482" cy="4745254"/>
            </a:xfrm>
            <a:prstGeom prst="line">
              <a:avLst/>
            </a:prstGeom>
            <a:noFill/>
            <a:ln w="25400" cap="flat">
              <a:solidFill>
                <a:srgbClr val="4F81BD"/>
              </a:solidFill>
              <a:prstDash val="solid"/>
              <a:bevel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0" name="Gerade Verbindung 39">
              <a:extLst>
                <a:ext uri="{FF2B5EF4-FFF2-40B4-BE49-F238E27FC236}">
                  <a16:creationId xmlns:a16="http://schemas.microsoft.com/office/drawing/2014/main" id="{890ECD26-EF80-5C8A-FDAF-B289045C85E1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V="1">
              <a:off x="201467" y="6281907"/>
              <a:ext cx="2950807" cy="1"/>
            </a:xfrm>
            <a:prstGeom prst="line">
              <a:avLst/>
            </a:prstGeom>
            <a:noFill/>
            <a:ln w="25400" cap="flat">
              <a:solidFill>
                <a:srgbClr val="4F81BD"/>
              </a:solidFill>
              <a:prstDash val="solid"/>
              <a:bevel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25573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CC8813"/>
            </a:gs>
            <a:gs pos="67000">
              <a:srgbClr val="E5CB2F"/>
            </a:gs>
          </a:gsLst>
          <a:path path="rect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2.png" descr="primarschule-otelfingen.png"/>
          <p:cNvPicPr/>
          <p:nvPr/>
        </p:nvPicPr>
        <p:blipFill rotWithShape="1">
          <a:blip r:embed="rId2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feld 11"/>
          <p:cNvSpPr txBox="1"/>
          <p:nvPr/>
        </p:nvSpPr>
        <p:spPr>
          <a:xfrm>
            <a:off x="8546" y="1331832"/>
            <a:ext cx="1539454" cy="5555365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 err="1">
                <a:solidFill>
                  <a:schemeClr val="accent6">
                    <a:lumMod val="50000"/>
                  </a:schemeClr>
                </a:solidFill>
              </a:rPr>
              <a:t>Begrüssung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de-DE" b="1">
                <a:solidFill>
                  <a:schemeClr val="tx1">
                    <a:lumMod val="75000"/>
                    <a:lumOff val="25000"/>
                  </a:schemeClr>
                </a:solidFill>
              </a:rPr>
              <a:t>Inhalt</a:t>
            </a:r>
            <a:endParaRPr lang="de-DE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-Grundlagen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-Elternumfrage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 Leitung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 ab 18.7.22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-Anpassungen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-Anmeldung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-Fragen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-Schlusswort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-individuelle Anliegen</a:t>
            </a: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D3E6A6E-17E1-744C-9465-A862478C4089}"/>
              </a:ext>
            </a:extLst>
          </p:cNvPr>
          <p:cNvSpPr txBox="1"/>
          <p:nvPr/>
        </p:nvSpPr>
        <p:spPr>
          <a:xfrm flipH="1">
            <a:off x="2020437" y="1328015"/>
            <a:ext cx="7123563" cy="440120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Inhalt </a:t>
            </a: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Gesetzliche Grundlagen der Tagesstruktur		</a:t>
            </a:r>
            <a:r>
              <a:rPr lang="de-DE" sz="1600" err="1">
                <a:solidFill>
                  <a:srgbClr val="000000"/>
                </a:solidFill>
              </a:rPr>
              <a:t>S.Guggenbühler</a:t>
            </a:r>
            <a:endParaRPr lang="de-DE" sz="1600">
              <a:solidFill>
                <a:srgbClr val="000000"/>
              </a:solidFill>
            </a:endParaRP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Ergebnisse aus der Elternumfrage				</a:t>
            </a:r>
            <a:r>
              <a:rPr lang="de-DE" sz="1600" err="1">
                <a:solidFill>
                  <a:srgbClr val="000000"/>
                </a:solidFill>
              </a:rPr>
              <a:t>S.Guggenbühler</a:t>
            </a:r>
            <a:endParaRPr lang="de-DE" sz="2000">
              <a:solidFill>
                <a:srgbClr val="000000"/>
              </a:solidFill>
            </a:endParaRP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Vorstellung neue Leitung Tagesstruktur			</a:t>
            </a:r>
            <a:r>
              <a:rPr lang="de-DE" sz="1600" err="1">
                <a:solidFill>
                  <a:srgbClr val="000000"/>
                </a:solidFill>
              </a:rPr>
              <a:t>A.Haltiner</a:t>
            </a:r>
            <a:endParaRPr lang="de-DE" sz="2000">
              <a:solidFill>
                <a:srgbClr val="000000"/>
              </a:solidFill>
            </a:endParaRP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Anpassungen ab Sommer 2022					</a:t>
            </a:r>
            <a:r>
              <a:rPr lang="de-DE" sz="1600" err="1">
                <a:solidFill>
                  <a:srgbClr val="000000"/>
                </a:solidFill>
              </a:rPr>
              <a:t>A.Haltiner</a:t>
            </a:r>
            <a:endParaRPr lang="de-DE" sz="2000">
              <a:solidFill>
                <a:srgbClr val="000000"/>
              </a:solidFill>
            </a:endParaRP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Anmeldeformular								</a:t>
            </a:r>
            <a:r>
              <a:rPr lang="de-DE" sz="1600" err="1">
                <a:solidFill>
                  <a:srgbClr val="000000"/>
                </a:solidFill>
              </a:rPr>
              <a:t>A.Haltiner</a:t>
            </a:r>
            <a:endParaRPr lang="de-DE" sz="2000">
              <a:solidFill>
                <a:srgbClr val="000000"/>
              </a:solidFill>
            </a:endParaRP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Raum für Fragen								</a:t>
            </a:r>
            <a:r>
              <a:rPr lang="de-DE" sz="1600" err="1">
                <a:solidFill>
                  <a:srgbClr val="000000"/>
                </a:solidFill>
              </a:rPr>
              <a:t>A.Haltiner</a:t>
            </a:r>
            <a:endParaRPr lang="de-DE" sz="2000">
              <a:solidFill>
                <a:srgbClr val="000000"/>
              </a:solidFill>
            </a:endParaRP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Schlusswort									</a:t>
            </a:r>
            <a:r>
              <a:rPr lang="de-DE" sz="1600" err="1">
                <a:solidFill>
                  <a:srgbClr val="000000"/>
                </a:solidFill>
              </a:rPr>
              <a:t>A.Rey</a:t>
            </a:r>
            <a:endParaRPr lang="de-DE" sz="2000">
              <a:solidFill>
                <a:srgbClr val="000000"/>
              </a:solidFill>
            </a:endParaRP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Raum für individuelle Anliegen 					</a:t>
            </a:r>
            <a:r>
              <a:rPr lang="de-DE" sz="1600" err="1">
                <a:solidFill>
                  <a:srgbClr val="000000"/>
                </a:solidFill>
              </a:rPr>
              <a:t>A.Rey</a:t>
            </a:r>
            <a:r>
              <a:rPr lang="de-DE" sz="2000">
                <a:solidFill>
                  <a:srgbClr val="000000"/>
                </a:solidFill>
              </a:rPr>
              <a:t>	 </a:t>
            </a:r>
          </a:p>
          <a:p>
            <a:pPr marL="342900" marR="0" indent="-3429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kumimoji="0" lang="de-DE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481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2.png" descr="primarschule-otelfingen.png"/>
          <p:cNvPicPr/>
          <p:nvPr/>
        </p:nvPicPr>
        <p:blipFill rotWithShape="1">
          <a:blip r:embed="rId2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feld 11"/>
          <p:cNvSpPr txBox="1"/>
          <p:nvPr/>
        </p:nvSpPr>
        <p:spPr>
          <a:xfrm>
            <a:off x="8546" y="1331832"/>
            <a:ext cx="1539454" cy="5555365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 err="1">
                <a:solidFill>
                  <a:schemeClr val="accent6">
                    <a:lumMod val="50000"/>
                  </a:schemeClr>
                </a:solidFill>
              </a:rPr>
              <a:t>Begrüssung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 b="1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Inhalt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b="1">
                <a:solidFill>
                  <a:schemeClr val="tx1">
                    <a:lumMod val="75000"/>
                    <a:lumOff val="25000"/>
                  </a:schemeClr>
                </a:solidFill>
              </a:rPr>
              <a:t>-Grundlagen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-Elternumfrage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-Leitung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 ab 18.7.22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-Anpassungen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-Anmeldung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-Fragen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-Schlusswort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-individuelle Anliegen</a:t>
            </a: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D3E6A6E-17E1-744C-9465-A862478C4089}"/>
              </a:ext>
            </a:extLst>
          </p:cNvPr>
          <p:cNvSpPr txBox="1"/>
          <p:nvPr/>
        </p:nvSpPr>
        <p:spPr>
          <a:xfrm flipH="1">
            <a:off x="2002463" y="1328015"/>
            <a:ext cx="7037842" cy="498597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Gesetzliche Grundlagen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sz="2000" u="sng">
              <a:solidFill>
                <a:srgbClr val="000000"/>
              </a:solidFill>
            </a:endParaRP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err="1">
                <a:solidFill>
                  <a:srgbClr val="000000"/>
                </a:solidFill>
              </a:rPr>
              <a:t>g</a:t>
            </a:r>
            <a:r>
              <a:rPr kumimoji="0" lang="de-DE" b="0" i="0" strike="noStrike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emäss</a:t>
            </a:r>
            <a:r>
              <a:rPr kumimoji="0" lang="de-DE" b="0" i="0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Volksschulgesetz: 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2000" b="0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Verpflichtung zur Betreuung schulpflichtiger Kinder </a:t>
            </a:r>
            <a:r>
              <a:rPr lang="de-DE" sz="2000" err="1">
                <a:solidFill>
                  <a:srgbClr val="000000"/>
                </a:solidFill>
              </a:rPr>
              <a:t>ausserhalb</a:t>
            </a:r>
            <a:r>
              <a:rPr lang="de-DE" sz="2000">
                <a:solidFill>
                  <a:srgbClr val="000000"/>
                </a:solidFill>
              </a:rPr>
              <a:t> des Unterrichts auf Wunsch der Eltern</a:t>
            </a:r>
          </a:p>
          <a:p>
            <a:pPr marR="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de-DE" sz="2000">
              <a:solidFill>
                <a:srgbClr val="000000"/>
              </a:solidFill>
            </a:endParaRP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Gesetzliche Verpflichtung für Angebote von 7:30 bis 18Uhr</a:t>
            </a:r>
          </a:p>
          <a:p>
            <a:pPr marR="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de-DE" sz="2000">
              <a:solidFill>
                <a:srgbClr val="000000"/>
              </a:solidFill>
            </a:endParaRP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Morgenbetreuung, Mittagstisch &amp; Nachmittagsbetreuung sind kostenpflichtig </a:t>
            </a:r>
          </a:p>
          <a:p>
            <a:pPr marR="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de-DE" sz="2000">
              <a:solidFill>
                <a:srgbClr val="000000"/>
              </a:solidFill>
            </a:endParaRP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Tarife werden durch die Gemeinden festgelegt</a:t>
            </a:r>
          </a:p>
          <a:p>
            <a:pPr marR="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de-DE" sz="2000">
              <a:solidFill>
                <a:srgbClr val="000000"/>
              </a:solidFill>
            </a:endParaRP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Kein Anspruch auf eine Betreuung während der Schulferien</a:t>
            </a:r>
          </a:p>
          <a:p>
            <a:pPr marL="342900" marR="0" indent="-3429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kumimoji="0" lang="de-DE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370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2.png" descr="primarschule-otelfingen.png"/>
          <p:cNvPicPr/>
          <p:nvPr/>
        </p:nvPicPr>
        <p:blipFill rotWithShape="1">
          <a:blip r:embed="rId2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feld 11"/>
          <p:cNvSpPr txBox="1"/>
          <p:nvPr/>
        </p:nvSpPr>
        <p:spPr>
          <a:xfrm>
            <a:off x="8546" y="1331832"/>
            <a:ext cx="1539454" cy="5555365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 err="1">
                <a:solidFill>
                  <a:schemeClr val="accent6">
                    <a:lumMod val="50000"/>
                  </a:schemeClr>
                </a:solidFill>
              </a:rPr>
              <a:t>Begrüssung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 b="1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Inhalt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b="1">
                <a:solidFill>
                  <a:schemeClr val="tx1">
                    <a:lumMod val="75000"/>
                    <a:lumOff val="25000"/>
                  </a:schemeClr>
                </a:solidFill>
              </a:rPr>
              <a:t>-Grundlagen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-Elternumfrage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-Leitung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 ab 18.7.22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-Anpassungen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-Anmeldung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-Fragen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-Schlusswort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-individuelle Anliegen</a:t>
            </a: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D3E6A6E-17E1-744C-9465-A862478C4089}"/>
              </a:ext>
            </a:extLst>
          </p:cNvPr>
          <p:cNvSpPr txBox="1"/>
          <p:nvPr/>
        </p:nvSpPr>
        <p:spPr>
          <a:xfrm flipH="1">
            <a:off x="2107039" y="760469"/>
            <a:ext cx="6810718" cy="563230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2000" u="sng">
                <a:solidFill>
                  <a:srgbClr val="000000"/>
                </a:solidFill>
              </a:rPr>
              <a:t>Geschichte</a:t>
            </a:r>
          </a:p>
          <a:p>
            <a:pPr marL="342900" marR="0" indent="-3429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2007 Projektphase Hort Otelfingen</a:t>
            </a:r>
          </a:p>
          <a:p>
            <a:pPr marL="342900" marR="0" indent="-3429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2014 befristete Weiterführung mit Defizitgarantie durch die Gemeindeversammlung</a:t>
            </a:r>
          </a:p>
          <a:p>
            <a:pPr marL="342900" marR="0" indent="-3429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2017 definitive Einführung </a:t>
            </a:r>
          </a:p>
          <a:p>
            <a:pPr marL="342900" marR="0" indent="-3429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kumimoji="0" lang="de-DE" sz="2000" b="0" i="0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Handlungsspielraum Schulpflege der Primarschule  </a:t>
            </a: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Öffnungszeiten </a:t>
            </a: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Angebot</a:t>
            </a: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Ferienbetreuung</a:t>
            </a: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Mindestbelegung pro Modul  </a:t>
            </a: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sz="2000">
              <a:solidFill>
                <a:srgbClr val="000000"/>
              </a:solidFill>
            </a:endParaRPr>
          </a:p>
          <a:p>
            <a:pPr marR="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de-DE" sz="2000" u="sng">
                <a:solidFill>
                  <a:srgbClr val="000000"/>
                </a:solidFill>
              </a:rPr>
              <a:t>Entscheide der Gemeindeversammlung</a:t>
            </a: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Kostenübernahme des Defizits  </a:t>
            </a: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Kostenmodelle</a:t>
            </a: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Ausbau von weiteren Modulen und Angeboten  </a:t>
            </a:r>
          </a:p>
          <a:p>
            <a:pPr marL="342900" marR="0" indent="-34290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Projekt in Planung mit Vertretungen aller Beteiligter </a:t>
            </a:r>
          </a:p>
          <a:p>
            <a:pPr marL="342900" marR="0" indent="-3429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kumimoji="0" lang="de-DE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242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2.png" descr="primarschule-otelfingen.png"/>
          <p:cNvPicPr/>
          <p:nvPr/>
        </p:nvPicPr>
        <p:blipFill rotWithShape="1">
          <a:blip r:embed="rId2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feld 11"/>
          <p:cNvSpPr txBox="1"/>
          <p:nvPr/>
        </p:nvSpPr>
        <p:spPr>
          <a:xfrm>
            <a:off x="8546" y="1331832"/>
            <a:ext cx="1539454" cy="5555365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 err="1">
                <a:solidFill>
                  <a:schemeClr val="accent6">
                    <a:lumMod val="50000"/>
                  </a:schemeClr>
                </a:solidFill>
              </a:rPr>
              <a:t>Begrüssung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 b="1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Inhalt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-Grundlagen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b="1">
                <a:solidFill>
                  <a:schemeClr val="tx1">
                    <a:lumMod val="75000"/>
                    <a:lumOff val="25000"/>
                  </a:schemeClr>
                </a:solidFill>
              </a:rPr>
              <a:t>-Elternumfrage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-Leitung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 ab 18.7.22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-Anpassungen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-Anmeldung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-Fragen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-Schlusswort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-individuelle Anliegen</a:t>
            </a: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01EDB58-C627-4EDF-3B39-26D15B18D556}"/>
              </a:ext>
            </a:extLst>
          </p:cNvPr>
          <p:cNvSpPr txBox="1"/>
          <p:nvPr/>
        </p:nvSpPr>
        <p:spPr>
          <a:xfrm flipH="1">
            <a:off x="2106158" y="539170"/>
            <a:ext cx="7037842" cy="701730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Elternumfrage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sz="2000" u="sng">
              <a:solidFill>
                <a:srgbClr val="000000"/>
              </a:solidFill>
            </a:endParaRP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135 Rückmeldungen </a:t>
            </a: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31 Meldungen: Angebot Morgenbetreuung inkl. Frühstück</a:t>
            </a: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51 Meldungen: Wunsch auf Angebot für flexible Wochentage </a:t>
            </a: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10 Meldungen: spontane Zusatztage </a:t>
            </a: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78 Meldungen: Ferienhort 	</a:t>
            </a:r>
          </a:p>
          <a:p>
            <a:pPr marR="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de-DE" sz="2000">
              <a:solidFill>
                <a:srgbClr val="000000"/>
              </a:solidFill>
            </a:endParaRPr>
          </a:p>
          <a:p>
            <a:pPr marR="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de-DE" sz="2000">
                <a:solidFill>
                  <a:srgbClr val="000000"/>
                </a:solidFill>
              </a:rPr>
              <a:t>Häufig genannte Themen: </a:t>
            </a: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Flexiblere An- / Abmeldemöglichkeiten</a:t>
            </a: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Kosten</a:t>
            </a: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Längere Öffnungszeiten</a:t>
            </a: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de-DE" sz="2000">
                <a:solidFill>
                  <a:srgbClr val="000000"/>
                </a:solidFill>
              </a:rPr>
              <a:t>Grundsätzliche Zufriedenheit </a:t>
            </a:r>
          </a:p>
          <a:p>
            <a:pPr marL="342900" marR="0" indent="-34290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de-DE" sz="2000">
              <a:solidFill>
                <a:srgbClr val="000000"/>
              </a:solidFill>
            </a:endParaRPr>
          </a:p>
          <a:p>
            <a:pPr marR="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de-DE" sz="2000" u="sng">
                <a:solidFill>
                  <a:srgbClr val="000000"/>
                </a:solidFill>
              </a:rPr>
              <a:t> </a:t>
            </a:r>
            <a:endParaRPr lang="de-DE" sz="2000">
              <a:solidFill>
                <a:srgbClr val="000000"/>
              </a:solidFill>
            </a:endParaRPr>
          </a:p>
          <a:p>
            <a:pPr marL="342900" marR="0" indent="-3429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kumimoji="0" lang="de-DE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491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2.png" descr="primarschule-otelfingen.png"/>
          <p:cNvPicPr/>
          <p:nvPr/>
        </p:nvPicPr>
        <p:blipFill rotWithShape="1">
          <a:blip r:embed="rId2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feld 11"/>
          <p:cNvSpPr txBox="1"/>
          <p:nvPr/>
        </p:nvSpPr>
        <p:spPr>
          <a:xfrm>
            <a:off x="8546" y="1331832"/>
            <a:ext cx="1539454" cy="5555365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 err="1">
                <a:solidFill>
                  <a:schemeClr val="accent6">
                    <a:lumMod val="50000"/>
                  </a:schemeClr>
                </a:solidFill>
              </a:rPr>
              <a:t>Begrüssung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 b="1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Inhalt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-Grundlagen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-Elternumfrage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-Leitung </a:t>
            </a:r>
          </a:p>
          <a:p>
            <a:pPr algn="l" rtl="0" latinLnBrk="1" hangingPunct="0"/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  ab 18.7.22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-Anpassungen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-Anmeldung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-Fragen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-Schlusswort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-individuelle Anliegen</a:t>
            </a: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01EDB58-C627-4EDF-3B39-26D15B18D556}"/>
              </a:ext>
            </a:extLst>
          </p:cNvPr>
          <p:cNvSpPr txBox="1"/>
          <p:nvPr/>
        </p:nvSpPr>
        <p:spPr>
          <a:xfrm flipH="1">
            <a:off x="1711931" y="435630"/>
            <a:ext cx="7221168" cy="80945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de-DE" sz="2000" u="sng">
                <a:solidFill>
                  <a:srgbClr val="000000"/>
                </a:solidFill>
              </a:rPr>
              <a:t>Vorstellung neue</a:t>
            </a:r>
            <a:r>
              <a:rPr kumimoji="0" lang="de-DE" sz="2000" b="0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2000" u="sng">
                <a:solidFill>
                  <a:srgbClr val="000000"/>
                </a:solidFill>
              </a:rPr>
              <a:t>L</a:t>
            </a:r>
            <a:r>
              <a:rPr kumimoji="0" lang="de-DE" sz="2000" b="0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eitung Tagesstruktur ab 18.Juli 2022</a:t>
            </a:r>
            <a:endParaRPr lang="de-DE"/>
          </a:p>
          <a:p>
            <a:pPr marL="0" marR="0" indent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sz="2000" u="sng">
              <a:solidFill>
                <a:srgbClr val="000000"/>
              </a:solidFill>
            </a:endParaRPr>
          </a:p>
          <a:p>
            <a:pPr algn="l"/>
            <a:endParaRPr lang="de-DE" sz="2000" u="sng">
              <a:solidFill>
                <a:srgbClr val="000000"/>
              </a:solidFill>
            </a:endParaRPr>
          </a:p>
          <a:p>
            <a:pPr algn="l"/>
            <a:r>
              <a:rPr lang="de-DE" sz="2000"/>
              <a:t>Persönliche Vorstellung:</a:t>
            </a:r>
            <a:endParaRPr lang="de-DE"/>
          </a:p>
          <a:p>
            <a:pPr algn="l"/>
            <a:endParaRPr lang="de-DE" sz="2000"/>
          </a:p>
          <a:p>
            <a:pPr marL="342900" indent="-342900" algn="l">
              <a:buFont typeface="Arial"/>
              <a:buChar char="•"/>
            </a:pPr>
            <a:r>
              <a:rPr lang="de-DE" sz="2000"/>
              <a:t>Andrea Haltiner, 2 Kinder, wohne in Buchs</a:t>
            </a:r>
          </a:p>
          <a:p>
            <a:pPr marL="342900" indent="-342900" algn="l">
              <a:buFont typeface="Arial"/>
              <a:buChar char="•"/>
            </a:pPr>
            <a:endParaRPr lang="de-DE" sz="2000"/>
          </a:p>
          <a:p>
            <a:pPr marL="342900" indent="-342900" algn="l">
              <a:buFont typeface="Arial"/>
              <a:buChar char="•"/>
            </a:pPr>
            <a:r>
              <a:rPr lang="de-DE" sz="2000"/>
              <a:t>Pflegefachfrau HF, seit 3 Jahren als Klassen- und Schwimmassistentin an der PS-O</a:t>
            </a:r>
          </a:p>
          <a:p>
            <a:pPr marL="342900" indent="-342900" algn="l">
              <a:buFont typeface="Arial"/>
              <a:buChar char="•"/>
            </a:pPr>
            <a:endParaRPr lang="de-DE" sz="2000"/>
          </a:p>
          <a:p>
            <a:pPr marL="342900" indent="-342900" algn="l">
              <a:buFont typeface="Arial"/>
              <a:buChar char="•"/>
            </a:pPr>
            <a:r>
              <a:rPr lang="de-DE" sz="2000"/>
              <a:t>Offen, fröhlich, ich bin gerne in der Natur, in Bewegung</a:t>
            </a:r>
          </a:p>
          <a:p>
            <a:pPr marL="342900" indent="-342900" algn="l">
              <a:buFont typeface="Arial"/>
              <a:buChar char="•"/>
            </a:pPr>
            <a:endParaRPr lang="de-DE" sz="2000"/>
          </a:p>
          <a:p>
            <a:pPr algn="l"/>
            <a:endParaRPr lang="de-DE" sz="2000"/>
          </a:p>
          <a:p>
            <a:pPr algn="l"/>
            <a:r>
              <a:rPr lang="de-DE" sz="2000"/>
              <a:t>Das ist mir ein Anliegen:</a:t>
            </a:r>
            <a:endParaRPr lang="de-DE"/>
          </a:p>
          <a:p>
            <a:pPr marL="342900" indent="-342900" algn="l">
              <a:buFont typeface="Arial"/>
              <a:buChar char="•"/>
            </a:pPr>
            <a:endParaRPr lang="de-DE" sz="2000"/>
          </a:p>
          <a:p>
            <a:pPr marL="342900" indent="-342900" algn="l">
              <a:buFont typeface="Arial"/>
              <a:buChar char="•"/>
            </a:pPr>
            <a:r>
              <a:rPr lang="de-DE" sz="2000"/>
              <a:t>Offene Kommunikation</a:t>
            </a:r>
          </a:p>
          <a:p>
            <a:pPr marL="342900" indent="-342900" algn="l">
              <a:buFont typeface="Arial"/>
              <a:buChar char="•"/>
            </a:pPr>
            <a:endParaRPr lang="de-DE" sz="2000"/>
          </a:p>
          <a:p>
            <a:pPr marL="342900" indent="-342900" algn="l">
              <a:buFont typeface="Arial"/>
              <a:buChar char="•"/>
            </a:pPr>
            <a:r>
              <a:rPr lang="de-DE" sz="2000"/>
              <a:t>Per Sie/ Per du</a:t>
            </a:r>
          </a:p>
          <a:p>
            <a:pPr marL="342900" indent="-342900" algn="l">
              <a:buFont typeface="Arial"/>
              <a:buChar char="•"/>
            </a:pPr>
            <a:endParaRPr lang="de-DE" sz="2000"/>
          </a:p>
          <a:p>
            <a:pPr marL="342900" indent="-342900" algn="l">
              <a:buFont typeface="Arial"/>
              <a:buChar char="•"/>
            </a:pPr>
            <a:endParaRPr lang="de-DE" sz="2000"/>
          </a:p>
          <a:p>
            <a:pPr marL="342900" indent="-342900" algn="l">
              <a:buFont typeface="Arial"/>
              <a:buChar char="•"/>
            </a:pPr>
            <a:endParaRPr lang="de-DE" sz="2000"/>
          </a:p>
          <a:p>
            <a:pPr algn="l"/>
            <a:endParaRPr lang="de-DE" sz="2000"/>
          </a:p>
          <a:p>
            <a:pPr algn="l"/>
            <a:endParaRPr lang="de-DE" sz="2000"/>
          </a:p>
          <a:p>
            <a:pPr algn="l"/>
            <a:r>
              <a:rPr lang="de-DE" sz="2000"/>
              <a:t>                                                  </a:t>
            </a:r>
            <a:endParaRPr lang="de-DE"/>
          </a:p>
          <a:p>
            <a:pPr algn="l"/>
            <a:endParaRPr lang="de-DE" sz="2000"/>
          </a:p>
          <a:p>
            <a:pPr algn="l"/>
            <a:endParaRPr lang="de-DE" sz="2000"/>
          </a:p>
        </p:txBody>
      </p:sp>
    </p:spTree>
    <p:extLst>
      <p:ext uri="{BB962C8B-B14F-4D97-AF65-F5344CB8AC3E}">
        <p14:creationId xmlns:p14="http://schemas.microsoft.com/office/powerpoint/2010/main" val="314689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2.png" descr="primarschule-otelfingen.png"/>
          <p:cNvPicPr/>
          <p:nvPr/>
        </p:nvPicPr>
        <p:blipFill rotWithShape="1">
          <a:blip r:embed="rId2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feld 11"/>
          <p:cNvSpPr txBox="1"/>
          <p:nvPr/>
        </p:nvSpPr>
        <p:spPr>
          <a:xfrm>
            <a:off x="8546" y="1331832"/>
            <a:ext cx="1539454" cy="5555365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 err="1">
                <a:solidFill>
                  <a:schemeClr val="accent6">
                    <a:lumMod val="50000"/>
                  </a:schemeClr>
                </a:solidFill>
              </a:rPr>
              <a:t>Begrüssung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 b="1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Inhalt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-Grundlagen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-Elternumfrage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-Leitung </a:t>
            </a:r>
          </a:p>
          <a:p>
            <a:pPr algn="l" rtl="0" latinLnBrk="1" hangingPunct="0"/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  ab 18.7.22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-Anpassungen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-Anmeldung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-Fragen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-Schlusswort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-individuelle Anliegen</a:t>
            </a: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01EDB58-C627-4EDF-3B39-26D15B18D556}"/>
              </a:ext>
            </a:extLst>
          </p:cNvPr>
          <p:cNvSpPr txBox="1"/>
          <p:nvPr/>
        </p:nvSpPr>
        <p:spPr>
          <a:xfrm flipH="1">
            <a:off x="2213451" y="458957"/>
            <a:ext cx="6836281" cy="43088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de-DE" sz="2400">
                <a:solidFill>
                  <a:srgbClr val="000000"/>
                </a:solidFill>
              </a:rPr>
              <a:t>Das Kind im Zentrum</a:t>
            </a:r>
          </a:p>
          <a:p>
            <a:pPr algn="l"/>
            <a:endParaRPr lang="de-DE" sz="2000"/>
          </a:p>
          <a:p>
            <a:pPr algn="l">
              <a:lnSpc>
                <a:spcPct val="150000"/>
              </a:lnSpc>
            </a:pPr>
            <a:r>
              <a:rPr lang="de-DE" sz="2000"/>
              <a:t>- Bedürfnisorientiert</a:t>
            </a:r>
            <a:endParaRPr lang="de-DE"/>
          </a:p>
          <a:p>
            <a:pPr algn="l">
              <a:lnSpc>
                <a:spcPct val="150000"/>
              </a:lnSpc>
            </a:pPr>
            <a:r>
              <a:rPr lang="de-DE" sz="2000"/>
              <a:t>- Respekt</a:t>
            </a:r>
          </a:p>
          <a:p>
            <a:pPr algn="l">
              <a:lnSpc>
                <a:spcPct val="150000"/>
              </a:lnSpc>
            </a:pPr>
            <a:r>
              <a:rPr lang="de-DE" sz="2000"/>
              <a:t>- Selbständigkeit fördern</a:t>
            </a:r>
          </a:p>
          <a:p>
            <a:pPr algn="l">
              <a:lnSpc>
                <a:spcPct val="150000"/>
              </a:lnSpc>
            </a:pPr>
            <a:r>
              <a:rPr lang="de-DE" sz="2000"/>
              <a:t>- positive Erlebnisse</a:t>
            </a:r>
          </a:p>
          <a:p>
            <a:pPr algn="l">
              <a:lnSpc>
                <a:spcPct val="150000"/>
              </a:lnSpc>
            </a:pPr>
            <a:r>
              <a:rPr lang="de-DE" sz="2000"/>
              <a:t>- Strukturen und Regeln</a:t>
            </a:r>
            <a:endParaRPr lang="de-DE"/>
          </a:p>
          <a:p>
            <a:pPr algn="l">
              <a:lnSpc>
                <a:spcPct val="150000"/>
              </a:lnSpc>
            </a:pPr>
            <a:r>
              <a:rPr lang="de-DE"/>
              <a:t>- </a:t>
            </a:r>
            <a:r>
              <a:rPr lang="de-DE" sz="2000"/>
              <a:t>in Kontakt mit den Kindern sein</a:t>
            </a:r>
          </a:p>
          <a:p>
            <a:pPr algn="l">
              <a:lnSpc>
                <a:spcPct val="150000"/>
              </a:lnSpc>
            </a:pPr>
            <a:endParaRPr lang="de-DE" sz="2000"/>
          </a:p>
          <a:p>
            <a:pPr algn="l"/>
            <a:endParaRPr lang="de-DE" sz="200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404E304-F3FE-269A-6E5C-4AA0D45A7192}"/>
              </a:ext>
            </a:extLst>
          </p:cNvPr>
          <p:cNvSpPr txBox="1"/>
          <p:nvPr/>
        </p:nvSpPr>
        <p:spPr>
          <a:xfrm>
            <a:off x="2782592" y="1433673"/>
            <a:ext cx="3578812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 latinLnBrk="1" hangingPunct="0"/>
            <a:endParaRPr lang="de-DE"/>
          </a:p>
          <a:p>
            <a:pPr algn="l"/>
            <a:endParaRPr lang="de-DE"/>
          </a:p>
        </p:txBody>
      </p:sp>
      <p:pic>
        <p:nvPicPr>
          <p:cNvPr id="7" name="Grafik 7" descr="Ein Bild, das Text, Ballon, Flugzeug enthält.&#10;&#10;Beschreibung automatisch generiert.">
            <a:extLst>
              <a:ext uri="{FF2B5EF4-FFF2-40B4-BE49-F238E27FC236}">
                <a16:creationId xmlns:a16="http://schemas.microsoft.com/office/drawing/2014/main" id="{DB4F234B-F754-70A0-6F77-58A184E4D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797" y="657438"/>
            <a:ext cx="2466145" cy="3203823"/>
          </a:xfrm>
          <a:prstGeom prst="rect">
            <a:avLst/>
          </a:prstGeom>
        </p:spPr>
      </p:pic>
      <p:pic>
        <p:nvPicPr>
          <p:cNvPr id="2" name="Grafik 2" descr="Ein Bild, das Wand, drinnen, verschieden, Raum enthält.&#10;&#10;Beschreibung automatisch generiert.">
            <a:extLst>
              <a:ext uri="{FF2B5EF4-FFF2-40B4-BE49-F238E27FC236}">
                <a16:creationId xmlns:a16="http://schemas.microsoft.com/office/drawing/2014/main" id="{404C923D-9A82-4A9F-EC80-DAB1635CC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622" y="4374715"/>
            <a:ext cx="1819468" cy="1813637"/>
          </a:xfrm>
          <a:prstGeom prst="rect">
            <a:avLst/>
          </a:prstGeom>
        </p:spPr>
      </p:pic>
      <p:pic>
        <p:nvPicPr>
          <p:cNvPr id="4" name="Grafik 3" descr="Ein Bild, das Text, Spielzeug, Puppe, Vektorgrafiken enthält.&#10;&#10;Beschreibung automatisch generiert.">
            <a:extLst>
              <a:ext uri="{FF2B5EF4-FFF2-40B4-BE49-F238E27FC236}">
                <a16:creationId xmlns:a16="http://schemas.microsoft.com/office/drawing/2014/main" id="{4AA7A8A2-AE02-F396-F734-B32E0F5B7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8952" y="4374728"/>
            <a:ext cx="2471144" cy="181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2.png" descr="primarschule-otelfingen.png"/>
          <p:cNvPicPr/>
          <p:nvPr/>
        </p:nvPicPr>
        <p:blipFill rotWithShape="1">
          <a:blip r:embed="rId2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feld 11"/>
          <p:cNvSpPr txBox="1"/>
          <p:nvPr/>
        </p:nvSpPr>
        <p:spPr>
          <a:xfrm>
            <a:off x="8546" y="1331832"/>
            <a:ext cx="1539454" cy="5555365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 err="1">
                <a:solidFill>
                  <a:schemeClr val="accent6">
                    <a:lumMod val="50000"/>
                  </a:schemeClr>
                </a:solidFill>
              </a:rPr>
              <a:t>Begrüssung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 b="1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Inhalt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-Grundlagen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-Elternumfrage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-Leitung </a:t>
            </a:r>
          </a:p>
          <a:p>
            <a:pPr algn="l" rtl="0" latinLnBrk="1" hangingPunct="0"/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  ab 18.7.22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-Anpassungen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-Anmeldung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-Fragen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-Schlusswort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-individuelle Anliegen</a:t>
            </a: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01EDB58-C627-4EDF-3B39-26D15B18D556}"/>
              </a:ext>
            </a:extLst>
          </p:cNvPr>
          <p:cNvSpPr txBox="1"/>
          <p:nvPr/>
        </p:nvSpPr>
        <p:spPr>
          <a:xfrm flipH="1">
            <a:off x="2074286" y="921377"/>
            <a:ext cx="7066999" cy="34778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endParaRPr lang="de-DE" sz="2000">
              <a:solidFill>
                <a:srgbClr val="000000"/>
              </a:solidFill>
            </a:endParaRPr>
          </a:p>
          <a:p>
            <a:pPr algn="l"/>
            <a:endParaRPr lang="de-DE" sz="2000">
              <a:solidFill>
                <a:srgbClr val="000000"/>
              </a:solidFill>
            </a:endParaRPr>
          </a:p>
          <a:p>
            <a:pPr algn="l"/>
            <a:endParaRPr lang="de-DE" sz="2000">
              <a:solidFill>
                <a:srgbClr val="000000"/>
              </a:solidFill>
            </a:endParaRPr>
          </a:p>
          <a:p>
            <a:pPr algn="l"/>
            <a:endParaRPr lang="de-DE" sz="2000">
              <a:solidFill>
                <a:srgbClr val="000000"/>
              </a:solidFill>
            </a:endParaRPr>
          </a:p>
          <a:p>
            <a:pPr marR="0" algn="l" defTabSz="45720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de-DE" sz="2000">
                <a:solidFill>
                  <a:srgbClr val="000000"/>
                </a:solidFill>
              </a:rPr>
              <a:t>Kontakt:</a:t>
            </a:r>
            <a:endParaRPr lang="de-DE" sz="2000"/>
          </a:p>
          <a:p>
            <a:pPr marR="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de-DE" sz="2000">
              <a:solidFill>
                <a:schemeClr val="tx1"/>
              </a:solidFill>
            </a:endParaRPr>
          </a:p>
          <a:p>
            <a:pPr algn="l" rtl="0" latinLnBrk="1" hangingPunct="0"/>
            <a:r>
              <a:rPr lang="de-DE" sz="2000">
                <a:solidFill>
                  <a:schemeClr val="tx1"/>
                </a:solidFill>
              </a:rPr>
              <a:t>schuelerhort@ps-o.ch </a:t>
            </a:r>
          </a:p>
          <a:p>
            <a:pPr algn="l" rtl="0" latinLnBrk="1" hangingPunct="0"/>
            <a:endParaRPr lang="de-DE" sz="2000">
              <a:solidFill>
                <a:schemeClr val="tx1"/>
              </a:solidFill>
            </a:endParaRPr>
          </a:p>
          <a:p>
            <a:pPr marR="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de-DE" sz="2000">
                <a:solidFill>
                  <a:schemeClr val="tx1"/>
                </a:solidFill>
              </a:rPr>
              <a:t>-&gt; wird von der heutigen Hortleitung an Frau Andrea Haltiner </a:t>
            </a:r>
          </a:p>
          <a:p>
            <a:pPr algn="l" rtl="0" latinLnBrk="1" hangingPunct="0"/>
            <a:r>
              <a:rPr lang="de-DE" sz="2000">
                <a:solidFill>
                  <a:schemeClr val="tx1"/>
                </a:solidFill>
              </a:rPr>
              <a:t>     weitergeleitet</a:t>
            </a:r>
          </a:p>
          <a:p>
            <a:pPr marR="0" algn="l" defTabSz="45720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de-DE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67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2.png" descr="primarschule-otelfingen.png"/>
          <p:cNvPicPr/>
          <p:nvPr/>
        </p:nvPicPr>
        <p:blipFill rotWithShape="1">
          <a:blip r:embed="rId2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feld 11"/>
          <p:cNvSpPr txBox="1"/>
          <p:nvPr/>
        </p:nvSpPr>
        <p:spPr>
          <a:xfrm>
            <a:off x="8546" y="1331832"/>
            <a:ext cx="1539454" cy="5555365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 err="1">
                <a:solidFill>
                  <a:schemeClr val="accent6">
                    <a:lumMod val="50000"/>
                  </a:schemeClr>
                </a:solidFill>
              </a:rPr>
              <a:t>Begrüssung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 b="1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Inhalt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-Grundlagen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-Elternumfrage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-Leitung </a:t>
            </a:r>
          </a:p>
          <a:p>
            <a:pPr algn="l" rtl="0" latinLnBrk="1" hangingPunct="0"/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  ab 18.7.22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b="1">
                <a:solidFill>
                  <a:schemeClr val="tx1">
                    <a:lumMod val="75000"/>
                    <a:lumOff val="25000"/>
                  </a:schemeClr>
                </a:solidFill>
              </a:rPr>
              <a:t>-Anpassungen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-Anmeldung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-Fragen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-Schlusswort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-individuelle Anliegen</a:t>
            </a: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01EDB58-C627-4EDF-3B39-26D15B18D556}"/>
              </a:ext>
            </a:extLst>
          </p:cNvPr>
          <p:cNvSpPr txBox="1"/>
          <p:nvPr/>
        </p:nvSpPr>
        <p:spPr>
          <a:xfrm flipH="1">
            <a:off x="1927929" y="990116"/>
            <a:ext cx="7216071" cy="55861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R="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de-DE" sz="2000" u="sng">
                <a:solidFill>
                  <a:srgbClr val="000000"/>
                </a:solidFill>
              </a:rPr>
              <a:t>Anpassungen Sommer 22</a:t>
            </a:r>
          </a:p>
          <a:p>
            <a:pPr marR="0" algn="l" defTabSz="457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de-DE" sz="2000" u="sng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sz="2000"/>
              <a:t>Modul 1  = mit Frühstück 6:30 bis 8:10 Uhr</a:t>
            </a:r>
          </a:p>
          <a:p>
            <a:pPr>
              <a:lnSpc>
                <a:spcPct val="150000"/>
              </a:lnSpc>
            </a:pPr>
            <a:r>
              <a:rPr lang="de-CH" sz="2000"/>
              <a:t>-   Modul 2 = Mittagessen 11:50 bis 13:50 Uhr</a:t>
            </a:r>
          </a:p>
          <a:p>
            <a:pPr>
              <a:lnSpc>
                <a:spcPct val="150000"/>
              </a:lnSpc>
            </a:pPr>
            <a:r>
              <a:rPr lang="de-CH"/>
              <a:t>-    </a:t>
            </a:r>
            <a:r>
              <a:rPr lang="de-CH" sz="2000"/>
              <a:t>Abends neu nach Bedarf bis 18:30 Uhr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sz="2000"/>
              <a:t>Modul 3 = unterrichtsfreier Nachmittag 13:50 bis 18:30 Uhr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sz="2000"/>
              <a:t>Modul 4 = Unterricht am Nachmittag 15:30 bis 18:30 Uhr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sz="2000"/>
              <a:t>Zusatztage flexibel buchbar nach Absprache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sz="2000"/>
              <a:t>Abstimmung der </a:t>
            </a:r>
            <a:r>
              <a:rPr lang="de-CH" sz="2000" err="1"/>
              <a:t>Horttage</a:t>
            </a:r>
            <a:r>
              <a:rPr lang="de-CH" sz="2000"/>
              <a:t> auf den Arbeitsplan der Eltern 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sz="2000"/>
              <a:t>Ferienzeiten bei Bedarf: 7:00 bis 18:30 Uhr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sz="2000"/>
              <a:t>Herbstferienbetreuung: 1. Woche zugunsten Teilnahme </a:t>
            </a:r>
            <a:r>
              <a:rPr lang="de-CH" sz="2000" err="1"/>
              <a:t>Rägicamp</a:t>
            </a:r>
            <a:endParaRPr lang="de-CH" sz="2000"/>
          </a:p>
          <a:p>
            <a:pPr marR="0" algn="l" defTabSz="457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de-DE" sz="2000">
              <a:solidFill>
                <a:schemeClr val="tx1"/>
              </a:solidFill>
            </a:endParaRPr>
          </a:p>
          <a:p>
            <a:pPr algn="l" rtl="0" latinLnBrk="1" hangingPunct="0"/>
            <a:endParaRPr lang="de-DE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81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2.png" descr="primarschule-otelfingen.png"/>
          <p:cNvPicPr/>
          <p:nvPr/>
        </p:nvPicPr>
        <p:blipFill rotWithShape="1">
          <a:blip r:embed="rId2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feld 11"/>
          <p:cNvSpPr txBox="1"/>
          <p:nvPr/>
        </p:nvSpPr>
        <p:spPr>
          <a:xfrm>
            <a:off x="8546" y="1331832"/>
            <a:ext cx="1539454" cy="5555365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 err="1">
                <a:solidFill>
                  <a:schemeClr val="accent6">
                    <a:lumMod val="50000"/>
                  </a:schemeClr>
                </a:solidFill>
              </a:rPr>
              <a:t>Begrüssung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 b="1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Inhalt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-Grundlagen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-Elternumfrage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-Leitung </a:t>
            </a:r>
          </a:p>
          <a:p>
            <a:pPr algn="l" rtl="0" latinLnBrk="1" hangingPunct="0"/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  ab 18.7.22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-Anpassungen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b="1">
                <a:solidFill>
                  <a:schemeClr val="tx1">
                    <a:lumMod val="75000"/>
                    <a:lumOff val="25000"/>
                  </a:schemeClr>
                </a:solidFill>
              </a:rPr>
              <a:t>-Anmeldung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-Fragen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-Schlusswort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-individuelle Anliegen</a:t>
            </a: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01EDB58-C627-4EDF-3B39-26D15B18D556}"/>
              </a:ext>
            </a:extLst>
          </p:cNvPr>
          <p:cNvSpPr txBox="1"/>
          <p:nvPr/>
        </p:nvSpPr>
        <p:spPr>
          <a:xfrm flipH="1">
            <a:off x="2342709" y="345835"/>
            <a:ext cx="6801291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2000" b="0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sz="2000" u="sng">
              <a:solidFill>
                <a:srgbClr val="00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EE8780C-C17E-E752-2A56-49C1739AF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545" y="237368"/>
            <a:ext cx="7381187" cy="638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0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2.png" descr="primarschule-otelfingen.png"/>
          <p:cNvPicPr/>
          <p:nvPr/>
        </p:nvPicPr>
        <p:blipFill rotWithShape="1">
          <a:blip r:embed="rId2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feld 11"/>
          <p:cNvSpPr txBox="1"/>
          <p:nvPr/>
        </p:nvSpPr>
        <p:spPr>
          <a:xfrm>
            <a:off x="8546" y="1331832"/>
            <a:ext cx="1539454" cy="5555365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 err="1">
                <a:solidFill>
                  <a:schemeClr val="accent6">
                    <a:lumMod val="50000"/>
                  </a:schemeClr>
                </a:solidFill>
              </a:rPr>
              <a:t>Begrüssung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 b="1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Inhalt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-Grundlagen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-Elternumfrage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-Leitung </a:t>
            </a:r>
          </a:p>
          <a:p>
            <a:pPr algn="l" rtl="0" latinLnBrk="1" hangingPunct="0"/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  ab 18.7.22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-Anpassungen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b="1">
                <a:solidFill>
                  <a:schemeClr val="tx1">
                    <a:lumMod val="75000"/>
                    <a:lumOff val="25000"/>
                  </a:schemeClr>
                </a:solidFill>
              </a:rPr>
              <a:t>-Anmeldung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-Fragen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-Schlusswort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-individuelle Anliegen</a:t>
            </a: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01EDB58-C627-4EDF-3B39-26D15B18D556}"/>
              </a:ext>
            </a:extLst>
          </p:cNvPr>
          <p:cNvSpPr txBox="1"/>
          <p:nvPr/>
        </p:nvSpPr>
        <p:spPr>
          <a:xfrm flipH="1">
            <a:off x="2342709" y="345835"/>
            <a:ext cx="6801291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2000" b="0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sz="2000" u="sng">
              <a:solidFill>
                <a:srgbClr val="000000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FF2874C-723D-F78F-BB77-7ADC50EE4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978" y="136316"/>
            <a:ext cx="7278628" cy="317153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6251C10-1049-F061-3C26-D632A2D0A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8978" y="3429000"/>
            <a:ext cx="7314997" cy="329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2.png" descr="primarschule-otelfingen.png"/>
          <p:cNvPicPr/>
          <p:nvPr/>
        </p:nvPicPr>
        <p:blipFill rotWithShape="1">
          <a:blip r:embed="rId2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feld 11"/>
          <p:cNvSpPr txBox="1"/>
          <p:nvPr/>
        </p:nvSpPr>
        <p:spPr>
          <a:xfrm>
            <a:off x="8546" y="1331832"/>
            <a:ext cx="1539454" cy="5555365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 err="1">
                <a:solidFill>
                  <a:schemeClr val="accent6">
                    <a:lumMod val="50000"/>
                  </a:schemeClr>
                </a:solidFill>
              </a:rPr>
              <a:t>Begrüssung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 b="1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Inhalt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-Grundlagen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-Elternumfrage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-Leitung </a:t>
            </a:r>
          </a:p>
          <a:p>
            <a:pPr algn="l" rtl="0" latinLnBrk="1" hangingPunct="0"/>
            <a:r>
              <a:rPr lang="de-DE" sz="1600">
                <a:solidFill>
                  <a:schemeClr val="accent2">
                    <a:lumMod val="75000"/>
                  </a:schemeClr>
                </a:solidFill>
              </a:rPr>
              <a:t>  ab 18.7.22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-Anpassungen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b="1">
                <a:solidFill>
                  <a:schemeClr val="tx1">
                    <a:lumMod val="75000"/>
                    <a:lumOff val="25000"/>
                  </a:schemeClr>
                </a:solidFill>
              </a:rPr>
              <a:t>-Anmeldung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-Fragen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-Schlusswort</a:t>
            </a:r>
          </a:p>
          <a:p>
            <a:pPr algn="l" rtl="0" latinLnBrk="1" hangingPunct="0">
              <a:lnSpc>
                <a:spcPct val="150000"/>
              </a:lnSpc>
            </a:pPr>
            <a:r>
              <a:rPr lang="de-DE" sz="1600">
                <a:solidFill>
                  <a:schemeClr val="accent6">
                    <a:lumMod val="50000"/>
                  </a:schemeClr>
                </a:solidFill>
              </a:rPr>
              <a:t>-individuelle Anliegen</a:t>
            </a: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  <a:p>
            <a:pPr algn="l" rtl="0" latinLnBrk="1" hangingPunct="0"/>
            <a:endParaRPr lang="de-DE" sz="16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01EDB58-C627-4EDF-3B39-26D15B18D556}"/>
              </a:ext>
            </a:extLst>
          </p:cNvPr>
          <p:cNvSpPr txBox="1"/>
          <p:nvPr/>
        </p:nvSpPr>
        <p:spPr>
          <a:xfrm flipH="1">
            <a:off x="2342709" y="345835"/>
            <a:ext cx="6801291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2000" b="0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de-DE" sz="2000" u="sng">
              <a:solidFill>
                <a:srgbClr val="000000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88FBBF9-36E6-EB1D-3DEB-0DE9C8EC0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888" y="251270"/>
            <a:ext cx="7262061" cy="63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5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" y="0"/>
            <a:ext cx="9144000" cy="1325177"/>
          </a:xfrm>
          <a:prstGeom prst="rect">
            <a:avLst/>
          </a:prstGeom>
        </p:spPr>
      </p:pic>
      <p:pic>
        <p:nvPicPr>
          <p:cNvPr id="13" name="image2.png" descr="primarschule-otelfingen.png"/>
          <p:cNvPicPr/>
          <p:nvPr/>
        </p:nvPicPr>
        <p:blipFill rotWithShape="1">
          <a:blip r:embed="rId3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79982D0-F617-AC4C-EB30-70115EA80E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9080" y="2083620"/>
            <a:ext cx="3845840" cy="384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8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rgbClr val="CC8813"/>
            </a:gs>
            <a:gs pos="67000">
              <a:srgbClr val="E5CB2F"/>
            </a:gs>
          </a:gsLst>
          <a:path path="rect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6207055" y="4827828"/>
            <a:ext cx="2838349" cy="1569658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r>
              <a:rPr lang="de-DE" sz="1600">
                <a:solidFill>
                  <a:schemeClr val="tx1">
                    <a:lumMod val="75000"/>
                    <a:lumOff val="25000"/>
                  </a:schemeClr>
                </a:solidFill>
              </a:rPr>
              <a:t>Sara Guggenbühler</a:t>
            </a:r>
          </a:p>
          <a:p>
            <a:pPr algn="l" rtl="0" latinLnBrk="1" hangingPunct="0"/>
            <a:endParaRPr lang="de-DE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 rtl="0" latinLnBrk="1" hangingPunct="0"/>
            <a:r>
              <a:rPr lang="de-DE" sz="1600">
                <a:solidFill>
                  <a:schemeClr val="tx1">
                    <a:lumMod val="75000"/>
                    <a:lumOff val="25000"/>
                  </a:schemeClr>
                </a:solidFill>
              </a:rPr>
              <a:t>Schulpflege Ressort Pädagogik</a:t>
            </a:r>
          </a:p>
          <a:p>
            <a:pPr algn="l" rtl="0" latinLnBrk="1" hangingPunct="0"/>
            <a:r>
              <a:rPr lang="de-DE" sz="1600">
                <a:solidFill>
                  <a:schemeClr val="tx1">
                    <a:lumMod val="75000"/>
                    <a:lumOff val="25000"/>
                  </a:schemeClr>
                </a:solidFill>
              </a:rPr>
              <a:t>Projektleitung Hort 2.0</a:t>
            </a:r>
          </a:p>
          <a:p>
            <a:pPr algn="l" rtl="0" latinLnBrk="1" hangingPunct="0"/>
            <a:endParaRPr lang="de-DE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 rtl="0" latinLnBrk="1" hangingPunct="0"/>
            <a:r>
              <a:rPr lang="de-DE" sz="1600">
                <a:solidFill>
                  <a:schemeClr val="tx1">
                    <a:lumMod val="75000"/>
                    <a:lumOff val="25000"/>
                  </a:schemeClr>
                </a:solidFill>
              </a:rPr>
              <a:t>s.guggenbuehler@ps-o.ch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4CA6DDF-BB71-CB47-B59C-F0A9B8FDCA0A}"/>
              </a:ext>
            </a:extLst>
          </p:cNvPr>
          <p:cNvSpPr txBox="1"/>
          <p:nvPr/>
        </p:nvSpPr>
        <p:spPr>
          <a:xfrm>
            <a:off x="3003789" y="2188953"/>
            <a:ext cx="5966460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4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Dankeschön…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129972D-6FFC-9BD0-1B67-F7CDB155B61E}"/>
              </a:ext>
            </a:extLst>
          </p:cNvPr>
          <p:cNvSpPr txBox="1"/>
          <p:nvPr/>
        </p:nvSpPr>
        <p:spPr>
          <a:xfrm>
            <a:off x="3232515" y="4827176"/>
            <a:ext cx="2838349" cy="1569658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r>
              <a:rPr lang="de-DE" sz="1600">
                <a:solidFill>
                  <a:schemeClr val="tx1">
                    <a:lumMod val="75000"/>
                    <a:lumOff val="25000"/>
                  </a:schemeClr>
                </a:solidFill>
              </a:rPr>
              <a:t>Alexandra Rey </a:t>
            </a:r>
          </a:p>
          <a:p>
            <a:pPr algn="l" rtl="0" latinLnBrk="1" hangingPunct="0"/>
            <a:endParaRPr lang="de-DE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 rtl="0" latinLnBrk="1" hangingPunct="0"/>
            <a:r>
              <a:rPr lang="de-DE" sz="1600">
                <a:solidFill>
                  <a:schemeClr val="tx1">
                    <a:lumMod val="75000"/>
                    <a:lumOff val="25000"/>
                  </a:schemeClr>
                </a:solidFill>
              </a:rPr>
              <a:t>Schulleitung </a:t>
            </a:r>
          </a:p>
          <a:p>
            <a:pPr algn="l" rtl="0" latinLnBrk="1" hangingPunct="0"/>
            <a:r>
              <a:rPr lang="de-DE" sz="1600">
                <a:solidFill>
                  <a:schemeClr val="tx1">
                    <a:lumMod val="75000"/>
                    <a:lumOff val="25000"/>
                  </a:schemeClr>
                </a:solidFill>
              </a:rPr>
              <a:t>Projekt Hort 2.0</a:t>
            </a:r>
          </a:p>
          <a:p>
            <a:pPr algn="l" rtl="0" latinLnBrk="1" hangingPunct="0"/>
            <a:endParaRPr lang="de-DE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 rtl="0" latinLnBrk="1" hangingPunct="0"/>
            <a:r>
              <a:rPr lang="de-DE" sz="1600">
                <a:solidFill>
                  <a:schemeClr val="tx1">
                    <a:lumMod val="75000"/>
                    <a:lumOff val="25000"/>
                  </a:schemeClr>
                </a:solidFill>
              </a:rPr>
              <a:t>schulleitung@ps-o.ch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756761B-A16F-E0F6-419D-E5031C5651D2}"/>
              </a:ext>
            </a:extLst>
          </p:cNvPr>
          <p:cNvSpPr txBox="1"/>
          <p:nvPr/>
        </p:nvSpPr>
        <p:spPr>
          <a:xfrm>
            <a:off x="257975" y="4827176"/>
            <a:ext cx="2838349" cy="1569658"/>
          </a:xfrm>
          <a:prstGeom prst="rect">
            <a:avLst/>
          </a:prstGeom>
          <a:solidFill>
            <a:srgbClr val="FFFD80">
              <a:alpha val="30000"/>
            </a:srgb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 rtl="0" latinLnBrk="1" hangingPunct="0"/>
            <a:r>
              <a:rPr lang="de-DE" sz="1600">
                <a:solidFill>
                  <a:schemeClr val="tx1">
                    <a:lumMod val="75000"/>
                    <a:lumOff val="25000"/>
                  </a:schemeClr>
                </a:solidFill>
              </a:rPr>
              <a:t>Andrea Haltiner</a:t>
            </a:r>
          </a:p>
          <a:p>
            <a:pPr algn="l" rtl="0" latinLnBrk="1" hangingPunct="0"/>
            <a:endParaRPr lang="de-DE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 rtl="0" latinLnBrk="1" hangingPunct="0"/>
            <a:r>
              <a:rPr lang="de-DE" sz="1600">
                <a:solidFill>
                  <a:schemeClr val="tx1">
                    <a:lumMod val="75000"/>
                    <a:lumOff val="25000"/>
                  </a:schemeClr>
                </a:solidFill>
              </a:rPr>
              <a:t>Hortleitung ab 18. Juli 2022</a:t>
            </a:r>
          </a:p>
          <a:p>
            <a:pPr algn="l" rtl="0" latinLnBrk="1" hangingPunct="0"/>
            <a:r>
              <a:rPr lang="de-DE" sz="1600">
                <a:solidFill>
                  <a:schemeClr val="tx1">
                    <a:lumMod val="75000"/>
                    <a:lumOff val="25000"/>
                  </a:schemeClr>
                </a:solidFill>
              </a:rPr>
              <a:t>Mails werden ab sofort an Frau Haltiner weitergeleitet </a:t>
            </a:r>
          </a:p>
          <a:p>
            <a:pPr algn="l" rtl="0" latinLnBrk="1" hangingPunct="0"/>
            <a:r>
              <a:rPr lang="de-DE" sz="1600">
                <a:solidFill>
                  <a:schemeClr val="tx1">
                    <a:lumMod val="75000"/>
                    <a:lumOff val="25000"/>
                  </a:schemeClr>
                </a:solidFill>
              </a:rPr>
              <a:t>schuelerhort@ps-o.ch</a:t>
            </a:r>
          </a:p>
        </p:txBody>
      </p:sp>
      <p:pic>
        <p:nvPicPr>
          <p:cNvPr id="11" name="Bild 8">
            <a:extLst>
              <a:ext uri="{FF2B5EF4-FFF2-40B4-BE49-F238E27FC236}">
                <a16:creationId xmlns:a16="http://schemas.microsoft.com/office/drawing/2014/main" id="{EA6F5CDF-07F7-AF80-ADE9-CA711F40D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2517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984AA97-70C9-12AE-591D-8E89CF05C3D1}"/>
              </a:ext>
            </a:extLst>
          </p:cNvPr>
          <p:cNvSpPr txBox="1"/>
          <p:nvPr/>
        </p:nvSpPr>
        <p:spPr>
          <a:xfrm>
            <a:off x="205630" y="4157223"/>
            <a:ext cx="6465871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CH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Ihr Anliegen ist noch offen? 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CH" sz="2000">
                <a:solidFill>
                  <a:srgbClr val="000000"/>
                </a:solidFill>
              </a:rPr>
              <a:t>Bleiben Sie noch im Meeting oder melden Sie sich direkt bei: </a:t>
            </a:r>
            <a:endParaRPr kumimoji="0" lang="de-CH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image2.png" descr="primarschule-otelfingen.png"/>
          <p:cNvPicPr/>
          <p:nvPr/>
        </p:nvPicPr>
        <p:blipFill rotWithShape="1">
          <a:blip r:embed="rId4">
            <a:alphaModFix amt="90000"/>
          </a:blip>
          <a:srcRect r="18516"/>
          <a:stretch/>
        </p:blipFill>
        <p:spPr>
          <a:xfrm>
            <a:off x="0" y="-6655"/>
            <a:ext cx="1548000" cy="133467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4401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0c8af4-bd12-4acd-ac1e-83e440512ae4">
      <Terms xmlns="http://schemas.microsoft.com/office/infopath/2007/PartnerControls"/>
    </lcf76f155ced4ddcb4097134ff3c332f>
    <TaxCatchAll xmlns="add67117-fd26-4d21-83c8-eec4ae7f145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5E36BF066CBAE4EB85FA2C45EC68698" ma:contentTypeVersion="16" ma:contentTypeDescription="Ein neues Dokument erstellen." ma:contentTypeScope="" ma:versionID="a74621c41eb6a520723be0f798c64e56">
  <xsd:schema xmlns:xsd="http://www.w3.org/2001/XMLSchema" xmlns:xs="http://www.w3.org/2001/XMLSchema" xmlns:p="http://schemas.microsoft.com/office/2006/metadata/properties" xmlns:ns2="700c8af4-bd12-4acd-ac1e-83e440512ae4" xmlns:ns3="079560be-010f-44f5-b590-eeac6955fe8e" xmlns:ns4="add67117-fd26-4d21-83c8-eec4ae7f1456" targetNamespace="http://schemas.microsoft.com/office/2006/metadata/properties" ma:root="true" ma:fieldsID="952e39fc78df0434eb6188cd597f770b" ns2:_="" ns3:_="" ns4:_="">
    <xsd:import namespace="700c8af4-bd12-4acd-ac1e-83e440512ae4"/>
    <xsd:import namespace="079560be-010f-44f5-b590-eeac6955fe8e"/>
    <xsd:import namespace="add67117-fd26-4d21-83c8-eec4ae7f14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0c8af4-bd12-4acd-ac1e-83e440512a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0ce70478-aae5-4f7f-8749-11c2b98f03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9560be-010f-44f5-b590-eeac6955fe8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d67117-fd26-4d21-83c8-eec4ae7f1456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558c66ae-5b73-4cb3-9163-e91d62579f81}" ma:internalName="TaxCatchAll" ma:showField="CatchAllData" ma:web="add67117-fd26-4d21-83c8-eec4ae7f14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8956B9-DC11-43A8-A028-9EC9EA486BE0}">
  <ds:schemaRefs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079560be-010f-44f5-b590-eeac6955fe8e"/>
    <ds:schemaRef ds:uri="http://purl.org/dc/elements/1.1/"/>
    <ds:schemaRef ds:uri="http://purl.org/dc/dcmitype/"/>
    <ds:schemaRef ds:uri="http://schemas.microsoft.com/office/infopath/2007/PartnerControls"/>
    <ds:schemaRef ds:uri="add67117-fd26-4d21-83c8-eec4ae7f1456"/>
    <ds:schemaRef ds:uri="700c8af4-bd12-4acd-ac1e-83e440512ae4"/>
  </ds:schemaRefs>
</ds:datastoreItem>
</file>

<file path=customXml/itemProps2.xml><?xml version="1.0" encoding="utf-8"?>
<ds:datastoreItem xmlns:ds="http://schemas.openxmlformats.org/officeDocument/2006/customXml" ds:itemID="{885BEC6C-4095-4650-86F5-6B74A736CD68}">
  <ds:schemaRefs>
    <ds:schemaRef ds:uri="079560be-010f-44f5-b590-eeac6955fe8e"/>
    <ds:schemaRef ds:uri="700c8af4-bd12-4acd-ac1e-83e440512ae4"/>
    <ds:schemaRef ds:uri="add67117-fd26-4d21-83c8-eec4ae7f145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963B55C-BA82-4FF1-B6EB-14CE75678B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786</Words>
  <Application>Microsoft Macintosh PowerPoint</Application>
  <PresentationFormat>Bildschirmpräsentation (4:3)</PresentationFormat>
  <Paragraphs>293</Paragraphs>
  <Slides>15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Calibri</vt:lpstr>
      <vt:lpstr>Helvetica Neue</vt:lpstr>
      <vt:lpstr>Default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Fam. 333</dc:creator>
  <cp:lastModifiedBy>Martin Heimo</cp:lastModifiedBy>
  <cp:revision>3</cp:revision>
  <dcterms:modified xsi:type="dcterms:W3CDTF">2022-05-10T06:28:05Z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0x010100A5E36BF066CBAE4EB85FA2C45EC68698</vt:lpwstr>
  </property>
  <property fmtid="{D5CDD505-2E9C-101B-9397-08002B2CF9AE}" pid="3" name="MediaServiceImageTags">
    <vt:lpwstr/>
  </property>
</Properties>
</file>